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9" r:id="rId2"/>
  </p:sldMasterIdLst>
  <p:notesMasterIdLst>
    <p:notesMasterId r:id="rId56"/>
  </p:notesMasterIdLst>
  <p:sldIdLst>
    <p:sldId id="256" r:id="rId3"/>
    <p:sldId id="6141" r:id="rId4"/>
    <p:sldId id="10331" r:id="rId5"/>
    <p:sldId id="12162" r:id="rId6"/>
    <p:sldId id="9124" r:id="rId7"/>
    <p:sldId id="6345" r:id="rId8"/>
    <p:sldId id="10127" r:id="rId9"/>
    <p:sldId id="12163" r:id="rId10"/>
    <p:sldId id="11997" r:id="rId11"/>
    <p:sldId id="11998" r:id="rId12"/>
    <p:sldId id="2007578309" r:id="rId13"/>
    <p:sldId id="9236" r:id="rId14"/>
    <p:sldId id="9241" r:id="rId15"/>
    <p:sldId id="2007578310" r:id="rId16"/>
    <p:sldId id="2007578311" r:id="rId17"/>
    <p:sldId id="2007578312" r:id="rId18"/>
    <p:sldId id="2007578314" r:id="rId19"/>
    <p:sldId id="2007578315" r:id="rId20"/>
    <p:sldId id="2007578316" r:id="rId21"/>
    <p:sldId id="2007578313" r:id="rId22"/>
    <p:sldId id="2007578317" r:id="rId23"/>
    <p:sldId id="2007578318" r:id="rId24"/>
    <p:sldId id="2007578319" r:id="rId25"/>
    <p:sldId id="2007578320" r:id="rId26"/>
    <p:sldId id="2007578321" r:id="rId27"/>
    <p:sldId id="2007578322" r:id="rId28"/>
    <p:sldId id="2007578323" r:id="rId29"/>
    <p:sldId id="2007578324" r:id="rId30"/>
    <p:sldId id="2007578326" r:id="rId31"/>
    <p:sldId id="2007578325" r:id="rId32"/>
    <p:sldId id="9243" r:id="rId33"/>
    <p:sldId id="2007578327" r:id="rId34"/>
    <p:sldId id="2007578328" r:id="rId35"/>
    <p:sldId id="9251" r:id="rId36"/>
    <p:sldId id="9252" r:id="rId37"/>
    <p:sldId id="2007578329" r:id="rId38"/>
    <p:sldId id="9283" r:id="rId39"/>
    <p:sldId id="2007578331" r:id="rId40"/>
    <p:sldId id="2007578330" r:id="rId41"/>
    <p:sldId id="9260" r:id="rId42"/>
    <p:sldId id="12213" r:id="rId43"/>
    <p:sldId id="2007578239" r:id="rId44"/>
    <p:sldId id="2007578294" r:id="rId45"/>
    <p:sldId id="12214" r:id="rId46"/>
    <p:sldId id="2007578308" r:id="rId47"/>
    <p:sldId id="9066" r:id="rId48"/>
    <p:sldId id="8096" r:id="rId49"/>
    <p:sldId id="2007578332" r:id="rId50"/>
    <p:sldId id="2007578333" r:id="rId51"/>
    <p:sldId id="12010" r:id="rId52"/>
    <p:sldId id="9099" r:id="rId53"/>
    <p:sldId id="9100" r:id="rId54"/>
    <p:sldId id="9302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2F2F2"/>
    <a:srgbClr val="0362A8"/>
    <a:srgbClr val="BA8F2D"/>
    <a:srgbClr val="B95B22"/>
    <a:srgbClr val="951551"/>
    <a:srgbClr val="929000"/>
    <a:srgbClr val="011893"/>
    <a:srgbClr val="0432F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97" autoAdjust="0"/>
    <p:restoredTop sz="94906" autoAdjust="0"/>
  </p:normalViewPr>
  <p:slideViewPr>
    <p:cSldViewPr snapToGrid="0">
      <p:cViewPr varScale="1">
        <p:scale>
          <a:sx n="90" d="100"/>
          <a:sy n="90" d="100"/>
        </p:scale>
        <p:origin x="8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E2BEF-F0CD-D24B-9B00-9907F2D6C30C}" type="datetimeFigureOut">
              <a:rPr kumimoji="1" lang="zh-TW" altLang="en-US" smtClean="0"/>
              <a:t>2024/3/12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ED957-F533-F64A-8892-19038EE20A21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47108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29C35-2621-456A-9AE5-6C2518139BE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335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49DE19-2495-490B-BADB-0E0E5F920BA6}" type="slidenum">
              <a:rPr kumimoji="0" lang="zh-TW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931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投影片圖像版面配置區 1">
            <a:extLst>
              <a:ext uri="{FF2B5EF4-FFF2-40B4-BE49-F238E27FC236}">
                <a16:creationId xmlns:a16="http://schemas.microsoft.com/office/drawing/2014/main" id="{7C4916B6-BDF4-4BF1-828C-0B81B9A75F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18312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備忘稿版面配置區 2">
            <a:extLst>
              <a:ext uri="{FF2B5EF4-FFF2-40B4-BE49-F238E27FC236}">
                <a16:creationId xmlns:a16="http://schemas.microsoft.com/office/drawing/2014/main" id="{CC71423C-D368-4D3C-9548-21017487F3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83972" name="投影片編號版面配置區 3">
            <a:extLst>
              <a:ext uri="{FF2B5EF4-FFF2-40B4-BE49-F238E27FC236}">
                <a16:creationId xmlns:a16="http://schemas.microsoft.com/office/drawing/2014/main" id="{443CC5F2-FD4A-4373-8A93-63C065B3E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DF696675-7900-4B25-9E9D-229702DA241C}" type="slidenum">
              <a:rPr kumimoji="0" lang="zh-TW" altLang="en-US">
                <a:latin typeface="Arial" panose="020B0604020202020204" pitchFamily="34" charset="0"/>
              </a:rPr>
              <a:pPr eaLnBrk="1" hangingPunct="1"/>
              <a:t>5</a:t>
            </a:fld>
            <a:endParaRPr kumimoji="0" lang="en-US" altLang="zh-TW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244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9DE19-2495-490B-BADB-0E0E5F920BA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794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49DE19-2495-490B-BADB-0E0E5F920BA6}" type="slidenum">
              <a:rPr kumimoji="0" lang="zh-TW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8640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49DE19-2495-490B-BADB-0E0E5F920BA6}" type="slidenum">
              <a:rPr kumimoji="0" lang="zh-TW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zh-TW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947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18312" cy="3836988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9DE19-2495-490B-BADB-0E0E5F920BA6}" type="slidenum">
              <a:rPr lang="zh-TW" altLang="en-US" smtClean="0"/>
              <a:pPr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303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29C35-2621-456A-9AE5-6C2518139BE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828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508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16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702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75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098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016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644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912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987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1830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4127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0950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305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0812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739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842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89117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016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4062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5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704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419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77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图文框 5">
            <a:extLst>
              <a:ext uri="{FF2B5EF4-FFF2-40B4-BE49-F238E27FC236}">
                <a16:creationId xmlns:a16="http://schemas.microsoft.com/office/drawing/2014/main" id="{28933BA9-98D0-585F-0294-77E6EA55444F}"/>
              </a:ext>
            </a:extLst>
          </p:cNvPr>
          <p:cNvSpPr/>
          <p:nvPr userDrawn="1"/>
        </p:nvSpPr>
        <p:spPr>
          <a:xfrm>
            <a:off x="353932" y="342822"/>
            <a:ext cx="11479731" cy="6172357"/>
          </a:xfrm>
          <a:prstGeom prst="frame">
            <a:avLst>
              <a:gd name="adj1" fmla="val 772"/>
            </a:avLst>
          </a:prstGeom>
          <a:solidFill>
            <a:srgbClr val="A3C8BD"/>
          </a:soli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59">
              <a:solidFill>
                <a:prstClr val="black"/>
              </a:solidFill>
              <a:cs typeface="思源黑体 CN Regular" panose="020B05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53875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8072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065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3215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5447-E827-4D76-AAC6-18A5B8AF1E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F570-271F-4C32-8608-FBF91FC2C7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8828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6CD1787-4FE7-47F7-A1DC-21ADFCD1E5F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2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59">
              <a:solidFill>
                <a:prstClr val="white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4D09891-9DED-4AAA-BB87-87C8949B1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</a:blip>
          <a:stretch>
            <a:fillRect/>
          </a:stretch>
        </p:blipFill>
        <p:spPr>
          <a:xfrm>
            <a:off x="109211" y="100297"/>
            <a:ext cx="11973583" cy="66574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7554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FE9D9A1A-D5FC-4E7E-B94F-2448012087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2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59">
              <a:solidFill>
                <a:prstClr val="white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70002C5-A61E-4AA4-8A45-EB146055C3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</a:blip>
          <a:stretch>
            <a:fillRect/>
          </a:stretch>
        </p:blipFill>
        <p:spPr>
          <a:xfrm>
            <a:off x="109211" y="100297"/>
            <a:ext cx="11973583" cy="66574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3C0661F-80A1-4496-9A33-69D40F6B40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" r="1252" b="21339"/>
          <a:stretch/>
        </p:blipFill>
        <p:spPr>
          <a:xfrm>
            <a:off x="109211" y="2082446"/>
            <a:ext cx="11973583" cy="467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72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0F7D933-1CCA-4539-872D-02414D4E2A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2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59">
              <a:solidFill>
                <a:prstClr val="white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4D09891-9DED-4AAA-BB87-87C8949B1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</a:blip>
          <a:stretch>
            <a:fillRect/>
          </a:stretch>
        </p:blipFill>
        <p:spPr>
          <a:xfrm>
            <a:off x="109211" y="100297"/>
            <a:ext cx="11973583" cy="66574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80FBBD2-C361-44E2-90EC-E7DC7935C4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" t="7272" r="468"/>
          <a:stretch/>
        </p:blipFill>
        <p:spPr>
          <a:xfrm>
            <a:off x="109211" y="100295"/>
            <a:ext cx="11973583" cy="426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716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one famous">
  <p:cSld name="Someone famous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17"/>
          <p:cNvGrpSpPr/>
          <p:nvPr/>
        </p:nvGrpSpPr>
        <p:grpSpPr>
          <a:xfrm>
            <a:off x="9301372" y="2719460"/>
            <a:ext cx="5075625" cy="6354272"/>
            <a:chOff x="6132853" y="1390870"/>
            <a:chExt cx="3806719" cy="4765704"/>
          </a:xfrm>
        </p:grpSpPr>
        <p:sp>
          <p:nvSpPr>
            <p:cNvPr id="543" name="Google Shape;543;p17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rgbClr val="FDE6BE">
                <a:alpha val="84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17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17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17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17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17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17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17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17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17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17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17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17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17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17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17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17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17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17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17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17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17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17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17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7" name="Google Shape;567;p17"/>
          <p:cNvGrpSpPr/>
          <p:nvPr/>
        </p:nvGrpSpPr>
        <p:grpSpPr>
          <a:xfrm rot="2016828">
            <a:off x="-2636329" y="-2127133"/>
            <a:ext cx="6347252" cy="5796152"/>
            <a:chOff x="-1573779" y="-1203875"/>
            <a:chExt cx="4760370" cy="4347052"/>
          </a:xfrm>
        </p:grpSpPr>
        <p:sp>
          <p:nvSpPr>
            <p:cNvPr id="568" name="Google Shape;568;p17"/>
            <p:cNvSpPr/>
            <p:nvPr/>
          </p:nvSpPr>
          <p:spPr>
            <a:xfrm rot="-7550157" flipH="1">
              <a:off x="-365615" y="-1119917"/>
              <a:ext cx="2344043" cy="4179137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rgbClr val="6BA4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17"/>
            <p:cNvSpPr/>
            <p:nvPr/>
          </p:nvSpPr>
          <p:spPr>
            <a:xfrm rot="-7550157" flipH="1">
              <a:off x="416428" y="180955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17"/>
            <p:cNvSpPr/>
            <p:nvPr/>
          </p:nvSpPr>
          <p:spPr>
            <a:xfrm rot="-7550157" flipH="1">
              <a:off x="1616729" y="534545"/>
              <a:ext cx="42671" cy="50960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17"/>
            <p:cNvSpPr/>
            <p:nvPr/>
          </p:nvSpPr>
          <p:spPr>
            <a:xfrm rot="-7550157" flipH="1">
              <a:off x="1508384" y="-75569"/>
              <a:ext cx="27561" cy="35303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17"/>
            <p:cNvSpPr/>
            <p:nvPr/>
          </p:nvSpPr>
          <p:spPr>
            <a:xfrm rot="-7550157" flipH="1">
              <a:off x="1748829" y="179788"/>
              <a:ext cx="27561" cy="32506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17"/>
            <p:cNvSpPr/>
            <p:nvPr/>
          </p:nvSpPr>
          <p:spPr>
            <a:xfrm rot="-7550157" flipH="1">
              <a:off x="587367" y="2209944"/>
              <a:ext cx="26162" cy="34689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17"/>
            <p:cNvSpPr/>
            <p:nvPr/>
          </p:nvSpPr>
          <p:spPr>
            <a:xfrm rot="-7550157" flipH="1">
              <a:off x="399071" y="1386553"/>
              <a:ext cx="82579" cy="71630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17"/>
            <p:cNvSpPr/>
            <p:nvPr/>
          </p:nvSpPr>
          <p:spPr>
            <a:xfrm rot="-7550157" flipH="1">
              <a:off x="994608" y="1877271"/>
              <a:ext cx="44035" cy="49732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17"/>
            <p:cNvSpPr/>
            <p:nvPr/>
          </p:nvSpPr>
          <p:spPr>
            <a:xfrm rot="-7550157" flipH="1">
              <a:off x="744596" y="1913327"/>
              <a:ext cx="46832" cy="48231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17"/>
            <p:cNvSpPr/>
            <p:nvPr/>
          </p:nvSpPr>
          <p:spPr>
            <a:xfrm rot="-7550157" flipH="1">
              <a:off x="131493" y="2097973"/>
              <a:ext cx="28925" cy="36088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17"/>
            <p:cNvSpPr/>
            <p:nvPr/>
          </p:nvSpPr>
          <p:spPr>
            <a:xfrm rot="-7550157" flipH="1">
              <a:off x="-18808" y="1723858"/>
              <a:ext cx="30289" cy="28174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17"/>
            <p:cNvSpPr/>
            <p:nvPr/>
          </p:nvSpPr>
          <p:spPr>
            <a:xfrm rot="-7550157" flipH="1">
              <a:off x="190990" y="1604561"/>
              <a:ext cx="49527" cy="55053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17"/>
            <p:cNvSpPr/>
            <p:nvPr/>
          </p:nvSpPr>
          <p:spPr>
            <a:xfrm rot="-7550157" flipH="1">
              <a:off x="1392384" y="1345177"/>
              <a:ext cx="78452" cy="95473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17"/>
            <p:cNvSpPr/>
            <p:nvPr/>
          </p:nvSpPr>
          <p:spPr>
            <a:xfrm rot="-7550157" flipH="1">
              <a:off x="1552141" y="951190"/>
              <a:ext cx="44070" cy="51403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17"/>
            <p:cNvSpPr/>
            <p:nvPr/>
          </p:nvSpPr>
          <p:spPr>
            <a:xfrm rot="-7550157" flipH="1">
              <a:off x="1195346" y="722898"/>
              <a:ext cx="78418" cy="83944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17"/>
            <p:cNvSpPr/>
            <p:nvPr/>
          </p:nvSpPr>
          <p:spPr>
            <a:xfrm rot="-7550157" flipH="1">
              <a:off x="1328263" y="1208212"/>
              <a:ext cx="78452" cy="78554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17"/>
            <p:cNvSpPr/>
            <p:nvPr/>
          </p:nvSpPr>
          <p:spPr>
            <a:xfrm rot="-7550157" flipH="1">
              <a:off x="743879" y="152783"/>
              <a:ext cx="11017" cy="26196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17"/>
            <p:cNvSpPr/>
            <p:nvPr/>
          </p:nvSpPr>
          <p:spPr>
            <a:xfrm rot="-7550157" flipH="1">
              <a:off x="939188" y="1215649"/>
              <a:ext cx="64672" cy="68833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17"/>
            <p:cNvSpPr/>
            <p:nvPr/>
          </p:nvSpPr>
          <p:spPr>
            <a:xfrm rot="-7550157" flipH="1">
              <a:off x="960375" y="1455202"/>
              <a:ext cx="70197" cy="74325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17"/>
            <p:cNvSpPr/>
            <p:nvPr/>
          </p:nvSpPr>
          <p:spPr>
            <a:xfrm rot="-7550157" flipH="1">
              <a:off x="702923" y="1490777"/>
              <a:ext cx="78452" cy="77224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17"/>
            <p:cNvSpPr/>
            <p:nvPr/>
          </p:nvSpPr>
          <p:spPr>
            <a:xfrm rot="-7550157" flipH="1">
              <a:off x="952532" y="438745"/>
              <a:ext cx="53688" cy="53654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17"/>
            <p:cNvSpPr/>
            <p:nvPr/>
          </p:nvSpPr>
          <p:spPr>
            <a:xfrm rot="-7550157" flipH="1">
              <a:off x="846113" y="1052366"/>
              <a:ext cx="63307" cy="70948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17"/>
            <p:cNvSpPr/>
            <p:nvPr/>
          </p:nvSpPr>
          <p:spPr>
            <a:xfrm rot="-7550157" flipH="1">
              <a:off x="1749259" y="1424379"/>
              <a:ext cx="45400" cy="49561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17"/>
            <p:cNvSpPr/>
            <p:nvPr/>
          </p:nvSpPr>
          <p:spPr>
            <a:xfrm rot="-7550157" flipH="1">
              <a:off x="1451315" y="257698"/>
              <a:ext cx="35815" cy="28959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2" name="Google Shape;592;p17"/>
          <p:cNvGrpSpPr/>
          <p:nvPr/>
        </p:nvGrpSpPr>
        <p:grpSpPr>
          <a:xfrm rot="-5538499">
            <a:off x="-1087743" y="4439639"/>
            <a:ext cx="3120048" cy="2172523"/>
            <a:chOff x="2408692" y="-569353"/>
            <a:chExt cx="3769974" cy="2558659"/>
          </a:xfrm>
        </p:grpSpPr>
        <p:sp>
          <p:nvSpPr>
            <p:cNvPr id="593" name="Google Shape;593;p17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rgbClr val="FDE6BE">
                <a:alpha val="84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17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rgbClr val="FDE6BE">
                <a:alpha val="84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17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rgbClr val="FDE6BE">
                <a:alpha val="84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17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rgbClr val="FDE6BE">
                <a:alpha val="84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17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rgbClr val="FDE6BE">
                <a:alpha val="84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98" name="Google Shape;598;p17"/>
          <p:cNvSpPr txBox="1">
            <a:spLocks noGrp="1"/>
          </p:cNvSpPr>
          <p:nvPr>
            <p:ph type="subTitle" idx="1"/>
          </p:nvPr>
        </p:nvSpPr>
        <p:spPr>
          <a:xfrm>
            <a:off x="1657800" y="2462133"/>
            <a:ext cx="8876400" cy="12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599" name="Google Shape;599;p17"/>
          <p:cNvSpPr txBox="1">
            <a:spLocks noGrp="1"/>
          </p:cNvSpPr>
          <p:nvPr>
            <p:ph type="title"/>
          </p:nvPr>
        </p:nvSpPr>
        <p:spPr>
          <a:xfrm>
            <a:off x="3784600" y="3706300"/>
            <a:ext cx="4622800" cy="11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95273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69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FBF27-EFDE-4AB7-81FC-61C6C762022F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129D2-86A2-401B-B160-34B889C1D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764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05447-E827-4D76-AAC6-18A5B8AF1E6A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2F570-271F-4C32-8608-FBF91FC2C7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01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96" r:id="rId15"/>
    <p:sldLayoutId id="2147483797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30495;&#22914;&#32769;&#24107;&#38936;&#35494;&#12289;&#20711;&#22296;&#38568;&#24565;&#65306;&#12296;&#19977;&#31281;&#26412;&#24107;&#32854;&#34399;&#12297;&#12289;&#12296;&#38283;&#32147;&#20552;&#12297;&#12289;&#12296;&#22823;&#20056;&#30344;&#20381;&#30332;&#24515;&#12297;_1080p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E:/&#24107;&#38263;&#21069;&#34892;/&#36319;&#33879;&#32769;&#24107;&#20570;&#21069;&#34892;.mp4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www.youtube.com/watch?v=9hFq1l8RoU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4.xml"/><Relationship Id="rId1" Type="http://schemas.openxmlformats.org/officeDocument/2006/relationships/video" Target="https://www.youtube.com/embed/9hFq1l8RoUM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28136;&#36960;&#27861;&#24107;%20&#23494;&#38598;&#22043;(&#19977;&#36941;)-MP3.mp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../&#24107;&#38263;&#21069;&#34892;/&#24515;&#32147;&#19968;&#36941;.mp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www.youtube.com/watch?v=j6YKyMu2Kfc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&#30344;&#20381;&#30332;&#24515;_&#30495;&#22914;&#32769;&#24107;.mp4" TargetMode="Externa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&#30495;&#22914;&#32769;&#24107;&#38936;&#35494;&#12289;&#20711;&#22296;&#38568;&#24565;&#65306;&#12296;&#19977;&#31281;&#26412;&#24107;&#32854;&#34399;&#12297;&#12289;&#12296;&#38283;&#32147;&#20552;&#12297;&#12289;&#12296;&#22823;&#20056;&#30344;&#20381;&#30332;&#24515;&#12297;_1080p.mp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79D25088-2D25-416F-A481-CB9CD0782B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2024.03.13</a:t>
            </a:r>
            <a:endParaRPr lang="zh-TW" altLang="en-US" dirty="0"/>
          </a:p>
        </p:txBody>
      </p:sp>
      <p:pic>
        <p:nvPicPr>
          <p:cNvPr id="5" name="圖片 4" descr="一張含有 室內, 植物 的圖片&#10;&#10;自動產生的描述">
            <a:extLst>
              <a:ext uri="{FF2B5EF4-FFF2-40B4-BE49-F238E27FC236}">
                <a16:creationId xmlns:a16="http://schemas.microsoft.com/office/drawing/2014/main" id="{C1AADA10-7A11-B3EA-3D2E-CC2478601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069" y="2554203"/>
            <a:ext cx="3138643" cy="1732048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1BD2A5BC-037A-BC55-812F-952812328075}"/>
              </a:ext>
            </a:extLst>
          </p:cNvPr>
          <p:cNvSpPr txBox="1">
            <a:spLocks/>
          </p:cNvSpPr>
          <p:nvPr/>
        </p:nvSpPr>
        <p:spPr>
          <a:xfrm>
            <a:off x="457053" y="2554203"/>
            <a:ext cx="8144134" cy="13730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altLang="zh-TW" sz="9600" dirty="0">
                <a:latin typeface="華康隸書體W7(P)" pitchFamily="66" charset="-120"/>
                <a:ea typeface="華康隸書體W7(P)" pitchFamily="66" charset="-120"/>
              </a:rPr>
            </a:br>
            <a:br>
              <a:rPr lang="en-US" altLang="zh-TW" sz="3600" dirty="0">
                <a:latin typeface="華康隸書體W7(P)" pitchFamily="66" charset="-120"/>
                <a:ea typeface="華康隸書體W7(P)" pitchFamily="66" charset="-120"/>
              </a:rPr>
            </a:br>
            <a:r>
              <a:rPr lang="zh-TW" altLang="en-US" sz="6600" b="1" dirty="0">
                <a:solidFill>
                  <a:srgbClr val="941651"/>
                </a:solidFill>
                <a:latin typeface="華康隸書體W7(P)" pitchFamily="66" charset="-120"/>
                <a:ea typeface="華康隸書體W5(P)" pitchFamily="2" charset="-120"/>
              </a:rPr>
              <a:t>依師  建教  立僧</a:t>
            </a:r>
            <a:r>
              <a:rPr lang="zh-TW" altLang="en-US" sz="6600" baseline="30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華康隸書體W5(P)" pitchFamily="2" charset="-120"/>
                <a:cs typeface="Arial" panose="020B0604020202020204" pitchFamily="34" charset="0"/>
              </a:rPr>
              <a:t> </a:t>
            </a:r>
            <a:endParaRPr lang="zh-TW" altLang="en-US" sz="6600" baseline="300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352A6E7-6534-91EA-C8D3-37709B221CE0}"/>
              </a:ext>
            </a:extLst>
          </p:cNvPr>
          <p:cNvSpPr txBox="1">
            <a:spLocks/>
          </p:cNvSpPr>
          <p:nvPr/>
        </p:nvSpPr>
        <p:spPr>
          <a:xfrm>
            <a:off x="0" y="234682"/>
            <a:ext cx="3782665" cy="631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3200" b="1" dirty="0">
                <a:solidFill>
                  <a:srgbClr val="0362A8"/>
                </a:solidFill>
                <a:latin typeface="Hannotate SC" panose="03000500000000000000" pitchFamily="66" charset="-122"/>
                <a:ea typeface="Hannotate SC" panose="03000500000000000000" pitchFamily="66" charset="-122"/>
                <a:cs typeface="Arial" panose="020B0604020202020204" pitchFamily="34" charset="0"/>
              </a:rPr>
              <a:t>宗旨理念課程 </a:t>
            </a:r>
            <a:r>
              <a:rPr lang="en-US" altLang="zh-TW" sz="3200" b="1" dirty="0">
                <a:solidFill>
                  <a:srgbClr val="0362A8"/>
                </a:solidFill>
                <a:latin typeface="Hannotate SC" panose="03000500000000000000" pitchFamily="66" charset="-122"/>
                <a:ea typeface="Hannotate SC" panose="03000500000000000000" pitchFamily="66" charset="-122"/>
                <a:cs typeface="Arial" panose="020B0604020202020204" pitchFamily="34" charset="0"/>
              </a:rPr>
              <a:t>02</a:t>
            </a:r>
            <a:endParaRPr lang="zh-TW" altLang="en-US" sz="3200" b="1" dirty="0">
              <a:solidFill>
                <a:srgbClr val="0362A8"/>
              </a:solidFill>
              <a:latin typeface="Hannotate SC" panose="03000500000000000000" pitchFamily="66" charset="-122"/>
              <a:ea typeface="Hannotate SC" panose="03000500000000000000" pitchFamily="66" charset="-122"/>
              <a:cs typeface="Arial" panose="020B0604020202020204" pitchFamily="34" charset="0"/>
            </a:endParaRPr>
          </a:p>
        </p:txBody>
      </p:sp>
      <p:pic>
        <p:nvPicPr>
          <p:cNvPr id="7" name="圖片 6" descr="一張含有 文字, 螢幕擷取畫面 的圖片&#10;&#10;自動產生的描述">
            <a:extLst>
              <a:ext uri="{FF2B5EF4-FFF2-40B4-BE49-F238E27FC236}">
                <a16:creationId xmlns:a16="http://schemas.microsoft.com/office/drawing/2014/main" id="{E2F82C34-168A-4494-2A39-E6086953B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8" y="17606"/>
            <a:ext cx="12177712" cy="688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4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 action="ppaction://hlinkfile"/>
            <a:extLst>
              <a:ext uri="{FF2B5EF4-FFF2-40B4-BE49-F238E27FC236}">
                <a16:creationId xmlns:a16="http://schemas.microsoft.com/office/drawing/2014/main" id="{6F980C6E-1826-4F96-9E05-741E74F96D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4" y="86315"/>
            <a:ext cx="11987003" cy="66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67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文字方塊 2"/>
          <p:cNvSpPr txBox="1"/>
          <p:nvPr/>
        </p:nvSpPr>
        <p:spPr>
          <a:xfrm>
            <a:off x="452398" y="571480"/>
            <a:ext cx="6812121" cy="5493423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3" action="ppaction://hlinkfile"/>
              </a:rPr>
              <a:t>跟著老師念誦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66">
                  <a:lumMod val="50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〈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三稱本師聖號</a:t>
            </a:r>
            <a:r>
              <a:rPr kumimoji="1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〉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〈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開經偈</a:t>
            </a:r>
            <a:r>
              <a:rPr kumimoji="1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〉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〈</a:t>
            </a:r>
            <a:r>
              <a:rPr kumimoji="1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大乘皈依發心</a:t>
            </a:r>
            <a:r>
              <a:rPr kumimoji="1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000066">
                    <a:lumMod val="50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〉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66">
                  <a:lumMod val="50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52530" y="6286520"/>
            <a:ext cx="4857783" cy="36932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新細明體" panose="02020500000000000000" pitchFamily="18" charset="-120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https://www.youtube.com/watch?v=9hFq1l8RoUM</a:t>
            </a:r>
            <a:endParaRPr kumimoji="1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777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hFq1l8RoUM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1344" y="116632"/>
            <a:ext cx="11665296" cy="65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39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字方塊 1">
            <a:extLst>
              <a:ext uri="{FF2B5EF4-FFF2-40B4-BE49-F238E27FC236}">
                <a16:creationId xmlns:a16="http://schemas.microsoft.com/office/drawing/2014/main" id="{F54B8D33-24C0-4741-9002-E0D3C1EE9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92601"/>
            <a:ext cx="12192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8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密集嘛</a:t>
            </a:r>
            <a:endParaRPr lang="en-US" altLang="zh-TW" sz="8000" b="1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4000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宗大師祈請文</a:t>
            </a:r>
            <a:r>
              <a:rPr lang="en-US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1" name="圖片 2">
            <a:hlinkClick r:id="rId3" action="ppaction://hlinkfile"/>
            <a:extLst>
              <a:ext uri="{FF2B5EF4-FFF2-40B4-BE49-F238E27FC236}">
                <a16:creationId xmlns:a16="http://schemas.microsoft.com/office/drawing/2014/main" id="{73D65D74-D78C-43C9-9310-AE67390A3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5814" y="214313"/>
            <a:ext cx="2981325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7266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字方塊 3">
            <a:extLst>
              <a:ext uri="{FF2B5EF4-FFF2-40B4-BE49-F238E27FC236}">
                <a16:creationId xmlns:a16="http://schemas.microsoft.com/office/drawing/2014/main" id="{7A30710A-13D0-BE4E-8F81-D963E4AE2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0" y="548680"/>
            <a:ext cx="1219200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6000" dirty="0">
                <a:solidFill>
                  <a:srgbClr val="FFC000"/>
                </a:solidFill>
              </a:rPr>
              <a:t>密集嘛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2000" dirty="0">
                <a:solidFill>
                  <a:srgbClr val="FFC000"/>
                </a:solidFill>
              </a:rPr>
              <a:t> </a:t>
            </a:r>
            <a:endParaRPr lang="en-US" altLang="zh-TW" sz="2000" dirty="0">
              <a:solidFill>
                <a:srgbClr val="FFC000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TW" altLang="en-US" sz="2000" dirty="0">
              <a:solidFill>
                <a:srgbClr val="FFC000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4800" b="1" dirty="0">
                <a:solidFill>
                  <a:srgbClr val="FFC000"/>
                </a:solidFill>
              </a:rPr>
              <a:t>米咩杰位得遷尖瑞錫</a:t>
            </a:r>
            <a:r>
              <a:rPr lang="zh-TW" altLang="en-US" sz="2800" b="1" dirty="0">
                <a:solidFill>
                  <a:schemeClr val="bg1"/>
                </a:solidFill>
              </a:rPr>
              <a:t>（無緣大悲寶庫觀世音）</a:t>
            </a:r>
            <a:br>
              <a:rPr lang="zh-TW" altLang="en-US" sz="2800" b="1" dirty="0">
                <a:solidFill>
                  <a:schemeClr val="bg1"/>
                </a:solidFill>
              </a:rPr>
            </a:br>
            <a:r>
              <a:rPr lang="zh-TW" altLang="en-US" sz="4800" b="1" dirty="0">
                <a:solidFill>
                  <a:srgbClr val="FFC000"/>
                </a:solidFill>
              </a:rPr>
              <a:t>集咩堪北汪波蔣悲揚</a:t>
            </a:r>
            <a:r>
              <a:rPr lang="zh-TW" altLang="en-US" sz="2800" b="1" dirty="0">
                <a:solidFill>
                  <a:schemeClr val="bg1"/>
                </a:solidFill>
              </a:rPr>
              <a:t>（無垢大智湧泉妙吉祥）</a:t>
            </a:r>
            <a:br>
              <a:rPr lang="zh-TW" altLang="en-US" sz="2800" b="1" dirty="0">
                <a:solidFill>
                  <a:schemeClr val="bg1"/>
                </a:solidFill>
              </a:rPr>
            </a:br>
            <a:r>
              <a:rPr lang="zh-TW" altLang="en-US" sz="4800" b="1" dirty="0">
                <a:solidFill>
                  <a:srgbClr val="FFC000"/>
                </a:solidFill>
              </a:rPr>
              <a:t>都繃麻呂炯杰桑威達</a:t>
            </a:r>
            <a:r>
              <a:rPr lang="zh-TW" altLang="en-US" sz="2800" b="1" dirty="0">
                <a:solidFill>
                  <a:schemeClr val="bg1"/>
                </a:solidFill>
              </a:rPr>
              <a:t>（摧伏魔軍無餘秘密主）</a:t>
            </a:r>
            <a:br>
              <a:rPr lang="zh-TW" altLang="en-US" sz="2800" b="1" dirty="0">
                <a:solidFill>
                  <a:schemeClr val="bg1"/>
                </a:solidFill>
              </a:rPr>
            </a:br>
            <a:r>
              <a:rPr lang="zh-TW" altLang="en-US" sz="4800" b="1" dirty="0">
                <a:solidFill>
                  <a:srgbClr val="FFC000"/>
                </a:solidFill>
              </a:rPr>
              <a:t>崗尖客北竹尖宗喀巴</a:t>
            </a:r>
            <a:r>
              <a:rPr lang="zh-TW" altLang="en-US" sz="2800" b="1" dirty="0">
                <a:solidFill>
                  <a:schemeClr val="bg1"/>
                </a:solidFill>
              </a:rPr>
              <a:t>（雪頂智巖善巧宗喀巴）</a:t>
            </a:r>
            <a:br>
              <a:rPr lang="zh-TW" altLang="en-US" sz="3600" b="1" dirty="0"/>
            </a:br>
            <a:r>
              <a:rPr lang="zh-TW" altLang="en-US" sz="4800" b="1" dirty="0">
                <a:solidFill>
                  <a:srgbClr val="FFC000"/>
                </a:solidFill>
              </a:rPr>
              <a:t>洛桑札北霞喇受哇得</a:t>
            </a:r>
            <a:r>
              <a:rPr lang="zh-TW" altLang="en-US" sz="2800" b="1" dirty="0">
                <a:solidFill>
                  <a:schemeClr val="bg1"/>
                </a:solidFill>
              </a:rPr>
              <a:t>（善慧名稱足下作白啟）</a:t>
            </a:r>
            <a:endParaRPr lang="zh-TW" altLang="en-US" sz="2800" dirty="0">
              <a:solidFill>
                <a:schemeClr val="bg1"/>
              </a:solidFill>
            </a:endParaRPr>
          </a:p>
        </p:txBody>
      </p:sp>
      <p:pic>
        <p:nvPicPr>
          <p:cNvPr id="2" name="法師誦密集嘛" descr="法師誦密集嘛">
            <a:hlinkClick r:id="" action="ppaction://media"/>
            <a:extLst>
              <a:ext uri="{FF2B5EF4-FFF2-40B4-BE49-F238E27FC236}">
                <a16:creationId xmlns:a16="http://schemas.microsoft.com/office/drawing/2014/main" id="{65AAAD98-F595-FD47-B231-8C8ADBEC6E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064552" y="5958061"/>
            <a:ext cx="702518" cy="702518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2157342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圖片 4">
            <a:hlinkClick r:id="rId3" action="ppaction://hlinkfile"/>
            <a:extLst>
              <a:ext uri="{FF2B5EF4-FFF2-40B4-BE49-F238E27FC236}">
                <a16:creationId xmlns:a16="http://schemas.microsoft.com/office/drawing/2014/main" id="{B1E6CDB3-1E3B-C543-9F1A-09A0A9A80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0" y="409575"/>
            <a:ext cx="812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4" name="矩形 4">
            <a:extLst>
              <a:ext uri="{FF2B5EF4-FFF2-40B4-BE49-F238E27FC236}">
                <a16:creationId xmlns:a16="http://schemas.microsoft.com/office/drawing/2014/main" id="{1A637186-2B34-2048-B2A0-795F73C11665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313363"/>
            <a:ext cx="12192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矩形 6">
            <a:extLst>
              <a:ext uri="{FF2B5EF4-FFF2-40B4-BE49-F238E27FC236}">
                <a16:creationId xmlns:a16="http://schemas.microsoft.com/office/drawing/2014/main" id="{71D769B6-572A-4E45-A116-9C6441B44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32" y="6286520"/>
            <a:ext cx="46275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zh-TW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https://www.youtube.com/watch?v=j6YKyMu2Kfc</a:t>
            </a:r>
            <a:endParaRPr kumimoji="1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6554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心經一遍" descr="心經一遍">
            <a:hlinkClick r:id="" action="ppaction://media"/>
            <a:extLst>
              <a:ext uri="{FF2B5EF4-FFF2-40B4-BE49-F238E27FC236}">
                <a16:creationId xmlns:a16="http://schemas.microsoft.com/office/drawing/2014/main" id="{6F8862C2-4856-DC43-AC95-1BB513ECBB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439E9CD-EFCB-D84B-B0D4-7FBB3B4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2016</a:t>
            </a:r>
            <a:r>
              <a:rPr lang="zh-TW" altLang="en-US"/>
              <a:t>年</a:t>
            </a:r>
            <a:r>
              <a:rPr lang="en-US" altLang="zh-TW"/>
              <a:t>7</a:t>
            </a:r>
            <a:r>
              <a:rPr lang="zh-TW" altLang="en-US"/>
              <a:t>月 </a:t>
            </a:r>
            <a:r>
              <a:rPr lang="en-US" altLang="zh-TW"/>
              <a:t>R1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9A4D0C8-4D5F-ED4E-9455-B7FDB90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A688-E137-4D6F-B78C-D8D831B42CBB}" type="slidenum">
              <a:rPr lang="zh-TW" altLang="en-US" smtClean="0"/>
              <a:pPr/>
              <a:t>9</a:t>
            </a:fld>
            <a:endParaRPr lang="en-US" altLang="zh-TW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91A28C-1B3F-BF4C-92EB-86EE9538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32"/>
            <a:ext cx="12189430" cy="685800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14032ED-D7E9-4E42-97D8-6487D7179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723" y="515407"/>
            <a:ext cx="3631952" cy="707886"/>
          </a:xfrm>
          <a:prstGeom prst="rect">
            <a:avLst/>
          </a:prstGeom>
          <a:solidFill>
            <a:srgbClr val="941651"/>
          </a:solidFill>
          <a:ln>
            <a:solidFill>
              <a:srgbClr val="941651"/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kumimoji="0" lang="zh-TW" altLang="en-US" sz="4000" b="1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停一下   想一想</a:t>
            </a:r>
            <a:endParaRPr kumimoji="0" lang="en-US" altLang="zh-TW" sz="4000" b="1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4D6FA04-04B8-4148-A88B-664E988F2635}"/>
              </a:ext>
            </a:extLst>
          </p:cNvPr>
          <p:cNvSpPr txBox="1">
            <a:spLocks/>
          </p:cNvSpPr>
          <p:nvPr/>
        </p:nvSpPr>
        <p:spPr>
          <a:xfrm>
            <a:off x="1648918" y="2361053"/>
            <a:ext cx="5565357" cy="18291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TW" sz="4000" b="1" baseline="30000" dirty="0">
                <a:solidFill>
                  <a:srgbClr val="94165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01</a:t>
            </a:r>
            <a:r>
              <a:rPr lang="zh-TW" altLang="en-US" sz="4000" b="1" dirty="0">
                <a:solidFill>
                  <a:srgbClr val="0362A8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為什麼要研讀</a:t>
            </a:r>
            <a:endParaRPr lang="en-US" altLang="zh-TW" sz="4000" b="1" dirty="0">
              <a:solidFill>
                <a:srgbClr val="0362A8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TW" sz="4000" b="1" dirty="0">
                <a:solidFill>
                  <a:srgbClr val="0362A8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《</a:t>
            </a:r>
            <a:r>
              <a:rPr lang="zh-TW" altLang="en-US" sz="4000" b="1" dirty="0">
                <a:solidFill>
                  <a:srgbClr val="0362A8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阿底峽尊者傳</a:t>
            </a:r>
            <a:r>
              <a:rPr lang="en-US" altLang="zh-TW" sz="4000" b="1" dirty="0">
                <a:solidFill>
                  <a:srgbClr val="0362A8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》?</a:t>
            </a:r>
            <a:endParaRPr lang="zh-TW" altLang="en-US" sz="3600" b="1" dirty="0">
              <a:solidFill>
                <a:srgbClr val="0362A8"/>
              </a:solidFill>
              <a:latin typeface="Hannotate SC" panose="03000500000000000000" pitchFamily="66" charset="-122"/>
              <a:ea typeface="Hannotate SC" panose="03000500000000000000" pitchFamily="66" charset="-122"/>
            </a:endParaRPr>
          </a:p>
        </p:txBody>
      </p:sp>
      <p:pic>
        <p:nvPicPr>
          <p:cNvPr id="6" name="圖片 5" descr="一張含有 文字, 字型, 螢幕擷取畫面, 圖形 的圖片&#10;&#10;自動產生的描述">
            <a:extLst>
              <a:ext uri="{FF2B5EF4-FFF2-40B4-BE49-F238E27FC236}">
                <a16:creationId xmlns:a16="http://schemas.microsoft.com/office/drawing/2014/main" id="{D8121C84-8F29-05FB-39E4-C4F9A7FC1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18" y="2361053"/>
            <a:ext cx="5565356" cy="186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27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E51DC9-2DA3-BF41-BB3B-87B58764B654}"/>
              </a:ext>
            </a:extLst>
          </p:cNvPr>
          <p:cNvSpPr/>
          <p:nvPr/>
        </p:nvSpPr>
        <p:spPr>
          <a:xfrm>
            <a:off x="6392760" y="2767280"/>
            <a:ext cx="42883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D3AF9D5-3648-1443-A606-01560E69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377999"/>
            <a:ext cx="2527300" cy="18415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20414867-9638-0BE0-1B04-9481A0706223}"/>
              </a:ext>
            </a:extLst>
          </p:cNvPr>
          <p:cNvSpPr txBox="1"/>
          <p:nvPr/>
        </p:nvSpPr>
        <p:spPr>
          <a:xfrm>
            <a:off x="8779824" y="5760394"/>
            <a:ext cx="2508354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 00:00~08:37</a:t>
            </a:r>
            <a:endParaRPr kumimoji="1" lang="zh-TW" altLang="en-US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064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39D4654-E455-6527-BB0F-9ABFC94CC841}"/>
              </a:ext>
            </a:extLst>
          </p:cNvPr>
          <p:cNvSpPr txBox="1"/>
          <p:nvPr/>
        </p:nvSpPr>
        <p:spPr>
          <a:xfrm>
            <a:off x="1568970" y="779488"/>
            <a:ext cx="9054059" cy="5170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600" b="1" u="sng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策勵我們效學之心</a:t>
            </a:r>
            <a:endParaRPr lang="en-US" altLang="zh-TW" sz="3600" b="1" u="sng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透過了解尊者一生行誼，幫助我們更加了解</a:t>
            </a:r>
            <a:r>
              <a:rPr lang="en-US" altLang="zh-TW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《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廣論</a:t>
            </a:r>
            <a:r>
              <a:rPr lang="en-US" altLang="zh-TW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法源的殊勝。</a:t>
            </a:r>
            <a:endParaRPr lang="en-US" altLang="zh-TW" sz="3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尊者本身就是增上生道真實的例子</a:t>
            </a:r>
            <a:endParaRPr lang="en-US" altLang="zh-TW" sz="3200" dirty="0">
              <a:solidFill>
                <a:srgbClr val="000000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endParaRPr lang="en-US" altLang="zh-TW" sz="1600" b="1" u="sng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en-US" sz="3600" b="1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勝解造者殊勝，避免走冤枉路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《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廣論</a:t>
            </a:r>
            <a:r>
              <a:rPr lang="en-US" altLang="zh-TW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的殊勝最主要因為是法源非常清淨， </a:t>
            </a:r>
            <a:r>
              <a:rPr lang="en-US" altLang="zh-TW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《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廣論</a:t>
            </a:r>
            <a:r>
              <a:rPr lang="en-US" altLang="zh-TW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法源是阿底峽尊者所造的</a:t>
            </a:r>
            <a:r>
              <a:rPr lang="en-US" altLang="zh-TW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《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道炬論</a:t>
            </a:r>
            <a:r>
              <a:rPr lang="en-US" altLang="zh-TW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告訴我們怎麼樣的一條路是正確的路，是直路而不是繞遠路</a:t>
            </a:r>
          </a:p>
          <a:p>
            <a:endParaRPr kumimoji="1" lang="zh-TW" altLang="en-US" dirty="0"/>
          </a:p>
        </p:txBody>
      </p:sp>
      <p:pic>
        <p:nvPicPr>
          <p:cNvPr id="4" name="圖片 3" descr="一張含有 文字, 字型, 螢幕擷取畫面 的圖片&#10;&#10;自動產生的描述">
            <a:extLst>
              <a:ext uri="{FF2B5EF4-FFF2-40B4-BE49-F238E27FC236}">
                <a16:creationId xmlns:a16="http://schemas.microsoft.com/office/drawing/2014/main" id="{EE91BCEF-F6CF-5061-06B4-3EC10A295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969" y="779487"/>
            <a:ext cx="9054059" cy="518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439E9CD-EFCB-D84B-B0D4-7FBB3B4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2016</a:t>
            </a:r>
            <a:r>
              <a:rPr lang="zh-TW" altLang="en-US"/>
              <a:t>年</a:t>
            </a:r>
            <a:r>
              <a:rPr lang="en-US" altLang="zh-TW"/>
              <a:t>7</a:t>
            </a:r>
            <a:r>
              <a:rPr lang="zh-TW" altLang="en-US"/>
              <a:t>月 </a:t>
            </a:r>
            <a:r>
              <a:rPr lang="en-US" altLang="zh-TW"/>
              <a:t>R1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9A4D0C8-4D5F-ED4E-9455-B7FDB90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A688-E137-4D6F-B78C-D8D831B42CBB}" type="slidenum">
              <a:rPr lang="zh-TW" altLang="en-US" smtClean="0"/>
              <a:pPr/>
              <a:t>12</a:t>
            </a:fld>
            <a:endParaRPr lang="en-US" altLang="zh-TW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91A28C-1B3F-BF4C-92EB-86EE9538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430" cy="685800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14032ED-D7E9-4E42-97D8-6487D7179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03" y="399284"/>
            <a:ext cx="3631952" cy="707886"/>
          </a:xfrm>
          <a:prstGeom prst="rect">
            <a:avLst/>
          </a:prstGeom>
          <a:solidFill>
            <a:srgbClr val="941651"/>
          </a:solidFill>
          <a:ln>
            <a:solidFill>
              <a:srgbClr val="941651"/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kumimoji="0" lang="zh-TW" altLang="en-US" sz="4000" b="1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停一下   想一想</a:t>
            </a:r>
            <a:endParaRPr kumimoji="0" lang="en-US" altLang="zh-TW" sz="4000" b="1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4D6FA04-04B8-4148-A88B-664E988F2635}"/>
              </a:ext>
            </a:extLst>
          </p:cNvPr>
          <p:cNvSpPr txBox="1">
            <a:spLocks/>
          </p:cNvSpPr>
          <p:nvPr/>
        </p:nvSpPr>
        <p:spPr>
          <a:xfrm>
            <a:off x="778240" y="2039388"/>
            <a:ext cx="7437397" cy="1692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baseline="30000" dirty="0">
                <a:solidFill>
                  <a:srgbClr val="94165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02</a:t>
            </a:r>
            <a:r>
              <a:rPr lang="zh-TW" altLang="en-US" sz="4000" b="1" baseline="30000" dirty="0">
                <a:solidFill>
                  <a:srgbClr val="94165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40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《</a:t>
            </a:r>
            <a:r>
              <a:rPr lang="zh-TW" altLang="en-US" sz="40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阿底峽尊者傳</a:t>
            </a:r>
            <a:r>
              <a:rPr lang="en-US" altLang="zh-TW" sz="40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  <a:r>
              <a:rPr lang="zh-TW" altLang="en-US" sz="40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對我的啟示</a:t>
            </a:r>
          </a:p>
        </p:txBody>
      </p:sp>
      <p:pic>
        <p:nvPicPr>
          <p:cNvPr id="6" name="圖片 5" descr="一張含有 文字, 字型, 螢幕擷取畫面, 圖形 的圖片&#10;&#10;自動產生的描述">
            <a:extLst>
              <a:ext uri="{FF2B5EF4-FFF2-40B4-BE49-F238E27FC236}">
                <a16:creationId xmlns:a16="http://schemas.microsoft.com/office/drawing/2014/main" id="{196A477B-F539-658A-6C39-5E2CE2CB9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40" y="2039387"/>
            <a:ext cx="7423678" cy="169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34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E51DC9-2DA3-BF41-BB3B-87B58764B654}"/>
              </a:ext>
            </a:extLst>
          </p:cNvPr>
          <p:cNvSpPr/>
          <p:nvPr/>
        </p:nvSpPr>
        <p:spPr>
          <a:xfrm>
            <a:off x="6096000" y="2767280"/>
            <a:ext cx="42883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D3AF9D5-3648-1443-A606-01560E69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377999"/>
            <a:ext cx="2527300" cy="18415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AD72769-FE92-4A8D-0F63-CB0C127FE8F2}"/>
              </a:ext>
            </a:extLst>
          </p:cNvPr>
          <p:cNvSpPr txBox="1"/>
          <p:nvPr/>
        </p:nvSpPr>
        <p:spPr>
          <a:xfrm>
            <a:off x="9013226" y="5891836"/>
            <a:ext cx="2508354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 08:37~12:03</a:t>
            </a:r>
            <a:endParaRPr kumimoji="1" lang="zh-TW" altLang="en-US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233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39D4654-E455-6527-BB0F-9ABFC94CC841}"/>
              </a:ext>
            </a:extLst>
          </p:cNvPr>
          <p:cNvSpPr txBox="1"/>
          <p:nvPr/>
        </p:nvSpPr>
        <p:spPr>
          <a:xfrm>
            <a:off x="1568970" y="779488"/>
            <a:ext cx="9054059" cy="49859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透由</a:t>
            </a:r>
            <a:r>
              <a:rPr lang="en-US" altLang="zh-TW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《</a:t>
            </a:r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尊者傳</a:t>
            </a:r>
            <a:r>
              <a:rPr lang="en-US" altLang="zh-TW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相應人、法二殊勝</a:t>
            </a:r>
          </a:p>
          <a:p>
            <a:endParaRPr lang="en-US" altLang="zh-TW" sz="1600" b="1" u="sng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尊者對於佛陀所說的教證法和證正法全然通達</a:t>
            </a:r>
            <a:endParaRPr lang="en-US" altLang="zh-TW" sz="3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對於尊者所做事業，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起歡喜跟讚歎，這過程當中我們就會</a:t>
            </a:r>
            <a:r>
              <a:rPr lang="en-US" altLang="zh-TW" sz="3200" b="1" baseline="30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1.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累積很殊勝的資糧；內心生起嚮往的時候，我們生命</a:t>
            </a:r>
            <a:r>
              <a:rPr lang="en-US" altLang="zh-TW" sz="3200" b="1" baseline="30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2.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一生一生就有正確的方向。</a:t>
            </a:r>
            <a:endParaRPr lang="en-US" altLang="zh-TW" sz="3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如何在藏地建立教法</a:t>
            </a:r>
            <a:endParaRPr lang="en-US" altLang="zh-TW" sz="3200" dirty="0">
              <a:solidFill>
                <a:srgbClr val="000000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體會到眼前這個時代，師父要帶我們建立教法，這條路我們應該怎麼走</a:t>
            </a:r>
            <a:r>
              <a:rPr lang="en-US" altLang="zh-TW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?</a:t>
            </a:r>
            <a:endParaRPr lang="zh-TW" altLang="en-US" sz="3200" dirty="0"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endParaRPr kumimoji="1" lang="zh-TW" altLang="en-US" dirty="0"/>
          </a:p>
        </p:txBody>
      </p:sp>
      <p:pic>
        <p:nvPicPr>
          <p:cNvPr id="4" name="圖片 3" descr="一張含有 文字, 字型, 螢幕擷取畫面 的圖片&#10;&#10;自動產生的描述">
            <a:extLst>
              <a:ext uri="{FF2B5EF4-FFF2-40B4-BE49-F238E27FC236}">
                <a16:creationId xmlns:a16="http://schemas.microsoft.com/office/drawing/2014/main" id="{79DEA641-360F-0C47-CFF7-7616D2196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969" y="754420"/>
            <a:ext cx="9054059" cy="504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49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439E9CD-EFCB-D84B-B0D4-7FBB3B4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2016</a:t>
            </a:r>
            <a:r>
              <a:rPr lang="zh-TW" altLang="en-US"/>
              <a:t>年</a:t>
            </a:r>
            <a:r>
              <a:rPr lang="en-US" altLang="zh-TW"/>
              <a:t>7</a:t>
            </a:r>
            <a:r>
              <a:rPr lang="zh-TW" altLang="en-US"/>
              <a:t>月 </a:t>
            </a:r>
            <a:r>
              <a:rPr lang="en-US" altLang="zh-TW"/>
              <a:t>R1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9A4D0C8-4D5F-ED4E-9455-B7FDB90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A688-E137-4D6F-B78C-D8D831B42CBB}" type="slidenum">
              <a:rPr lang="zh-TW" altLang="en-US" smtClean="0"/>
              <a:pPr/>
              <a:t>15</a:t>
            </a:fld>
            <a:endParaRPr lang="en-US" altLang="zh-TW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91A28C-1B3F-BF4C-92EB-86EE9538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430" cy="685800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14032ED-D7E9-4E42-97D8-6487D7179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03" y="399284"/>
            <a:ext cx="3631952" cy="707886"/>
          </a:xfrm>
          <a:prstGeom prst="rect">
            <a:avLst/>
          </a:prstGeom>
          <a:solidFill>
            <a:srgbClr val="941651"/>
          </a:solidFill>
          <a:ln>
            <a:solidFill>
              <a:srgbClr val="941651"/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kumimoji="0" lang="zh-TW" altLang="en-US" sz="4000" b="1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停一下   想一想</a:t>
            </a:r>
            <a:endParaRPr kumimoji="0" lang="en-US" altLang="zh-TW" sz="4000" b="1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4D6FA04-04B8-4148-A88B-664E988F2635}"/>
              </a:ext>
            </a:extLst>
          </p:cNvPr>
          <p:cNvSpPr txBox="1">
            <a:spLocks/>
          </p:cNvSpPr>
          <p:nvPr/>
        </p:nvSpPr>
        <p:spPr>
          <a:xfrm>
            <a:off x="778240" y="2039388"/>
            <a:ext cx="5693997" cy="1692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4000" b="1" baseline="30000" dirty="0">
                <a:solidFill>
                  <a:srgbClr val="94165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03 </a:t>
            </a:r>
            <a:r>
              <a:rPr lang="zh-TW" altLang="en-US" sz="4000" dirty="0">
                <a:solidFill>
                  <a:srgbClr val="0070C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尊者俱生功德及</a:t>
            </a:r>
            <a:endParaRPr lang="en-US" altLang="zh-TW" sz="4000" dirty="0">
              <a:solidFill>
                <a:srgbClr val="0070C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/>
            <a:r>
              <a:rPr lang="en-US" altLang="zh-TW" sz="4000" dirty="0">
                <a:solidFill>
                  <a:srgbClr val="0070C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lang="zh-TW" altLang="en-US" sz="4000" dirty="0">
                <a:solidFill>
                  <a:srgbClr val="0070C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依師學法的殊勝功德</a:t>
            </a:r>
          </a:p>
        </p:txBody>
      </p:sp>
      <p:pic>
        <p:nvPicPr>
          <p:cNvPr id="6" name="圖片 5" descr="一張含有 文字, 字型, 圖形, 白色 的圖片&#10;&#10;自動產生的描述">
            <a:extLst>
              <a:ext uri="{FF2B5EF4-FFF2-40B4-BE49-F238E27FC236}">
                <a16:creationId xmlns:a16="http://schemas.microsoft.com/office/drawing/2014/main" id="{118571E2-9237-9EBE-DC5D-7E737B69D3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40" y="2039387"/>
            <a:ext cx="5693996" cy="170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82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E51DC9-2DA3-BF41-BB3B-87B58764B654}"/>
              </a:ext>
            </a:extLst>
          </p:cNvPr>
          <p:cNvSpPr/>
          <p:nvPr/>
        </p:nvSpPr>
        <p:spPr>
          <a:xfrm>
            <a:off x="6096000" y="2459504"/>
            <a:ext cx="4475904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spcBef>
                <a:spcPts val="600"/>
              </a:spcBef>
            </a:pPr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600"/>
              </a:spcBef>
            </a:pPr>
            <a:r>
              <a:rPr lang="en-US" altLang="zh-TW" sz="40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-</a:t>
            </a:r>
            <a:r>
              <a:rPr lang="zh-TW" altLang="en-US" sz="40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自身所具廣大功德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D3AF9D5-3648-1443-A606-01560E69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377999"/>
            <a:ext cx="2527300" cy="18415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AD72769-FE92-4A8D-0F63-CB0C127FE8F2}"/>
              </a:ext>
            </a:extLst>
          </p:cNvPr>
          <p:cNvSpPr txBox="1"/>
          <p:nvPr/>
        </p:nvSpPr>
        <p:spPr>
          <a:xfrm>
            <a:off x="9078209" y="5760394"/>
            <a:ext cx="2545361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12:08~16:45</a:t>
            </a:r>
          </a:p>
        </p:txBody>
      </p:sp>
    </p:spTree>
    <p:extLst>
      <p:ext uri="{BB962C8B-B14F-4D97-AF65-F5344CB8AC3E}">
        <p14:creationId xmlns:p14="http://schemas.microsoft.com/office/powerpoint/2010/main" val="3240996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D3AF9D5-3648-1443-A606-01560E69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377999"/>
            <a:ext cx="2527300" cy="18415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AD72769-FE92-4A8D-0F63-CB0C127FE8F2}"/>
              </a:ext>
            </a:extLst>
          </p:cNvPr>
          <p:cNvSpPr txBox="1"/>
          <p:nvPr/>
        </p:nvSpPr>
        <p:spPr>
          <a:xfrm>
            <a:off x="8956077" y="5760394"/>
            <a:ext cx="2473924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 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16:45~22:15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F4D1F23-A54A-58BA-6598-6CE75DC44B5C}"/>
              </a:ext>
            </a:extLst>
          </p:cNvPr>
          <p:cNvSpPr/>
          <p:nvPr/>
        </p:nvSpPr>
        <p:spPr>
          <a:xfrm>
            <a:off x="6096000" y="2421032"/>
            <a:ext cx="4475904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spcBef>
                <a:spcPts val="600"/>
              </a:spcBef>
            </a:pPr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600"/>
              </a:spcBef>
            </a:pPr>
            <a:r>
              <a:rPr lang="en-US" altLang="zh-TW" sz="40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-</a:t>
            </a:r>
            <a:r>
              <a:rPr lang="zh-TW" altLang="en-US" sz="40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依師求法堅定無畏</a:t>
            </a:r>
          </a:p>
        </p:txBody>
      </p:sp>
    </p:spTree>
    <p:extLst>
      <p:ext uri="{BB962C8B-B14F-4D97-AF65-F5344CB8AC3E}">
        <p14:creationId xmlns:p14="http://schemas.microsoft.com/office/powerpoint/2010/main" val="2419526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D3AF9D5-3648-1443-A606-01560E69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377999"/>
            <a:ext cx="2527300" cy="18415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AD72769-FE92-4A8D-0F63-CB0C127FE8F2}"/>
              </a:ext>
            </a:extLst>
          </p:cNvPr>
          <p:cNvSpPr txBox="1"/>
          <p:nvPr/>
        </p:nvSpPr>
        <p:spPr>
          <a:xfrm>
            <a:off x="9219735" y="6018336"/>
            <a:ext cx="2516786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 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Helvetica" pitchFamily="2" charset="0"/>
              </a:rPr>
              <a:t>22:15~25:50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DAE036-6694-0A2A-1B70-73EEF175626C}"/>
              </a:ext>
            </a:extLst>
          </p:cNvPr>
          <p:cNvSpPr/>
          <p:nvPr/>
        </p:nvSpPr>
        <p:spPr>
          <a:xfrm>
            <a:off x="6189775" y="2421032"/>
            <a:ext cx="4288353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spcBef>
                <a:spcPts val="600"/>
              </a:spcBef>
            </a:pPr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600"/>
              </a:spcBef>
            </a:pPr>
            <a:r>
              <a:rPr lang="en-US" altLang="zh-TW" sz="40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-</a:t>
            </a:r>
            <a:r>
              <a:rPr lang="zh-TW" altLang="en-US" sz="40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依師結合道次第</a:t>
            </a:r>
          </a:p>
        </p:txBody>
      </p:sp>
    </p:spTree>
    <p:extLst>
      <p:ext uri="{BB962C8B-B14F-4D97-AF65-F5344CB8AC3E}">
        <p14:creationId xmlns:p14="http://schemas.microsoft.com/office/powerpoint/2010/main" val="2817868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D3AF9D5-3648-1443-A606-01560E69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377999"/>
            <a:ext cx="2527300" cy="18415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AD72769-FE92-4A8D-0F63-CB0C127FE8F2}"/>
              </a:ext>
            </a:extLst>
          </p:cNvPr>
          <p:cNvSpPr txBox="1"/>
          <p:nvPr/>
        </p:nvSpPr>
        <p:spPr>
          <a:xfrm>
            <a:off x="9384702" y="6018336"/>
            <a:ext cx="2502499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 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25:50~30:16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DAE036-6694-0A2A-1B70-73EEF175626C}"/>
              </a:ext>
            </a:extLst>
          </p:cNvPr>
          <p:cNvSpPr/>
          <p:nvPr/>
        </p:nvSpPr>
        <p:spPr>
          <a:xfrm>
            <a:off x="5839519" y="2421032"/>
            <a:ext cx="4988865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spcBef>
                <a:spcPts val="600"/>
              </a:spcBef>
            </a:pPr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600"/>
              </a:spcBef>
            </a:pPr>
            <a:r>
              <a:rPr lang="en-US" altLang="zh-TW" sz="40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-</a:t>
            </a:r>
            <a:r>
              <a:rPr lang="zh-TW" altLang="en-US" sz="40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以菩提心為修行中心</a:t>
            </a:r>
          </a:p>
        </p:txBody>
      </p:sp>
    </p:spTree>
    <p:extLst>
      <p:ext uri="{BB962C8B-B14F-4D97-AF65-F5344CB8AC3E}">
        <p14:creationId xmlns:p14="http://schemas.microsoft.com/office/powerpoint/2010/main" val="1151450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39D4654-E455-6527-BB0F-9ABFC94CC841}"/>
              </a:ext>
            </a:extLst>
          </p:cNvPr>
          <p:cNvSpPr txBox="1"/>
          <p:nvPr/>
        </p:nvSpPr>
        <p:spPr>
          <a:xfrm>
            <a:off x="2540519" y="797510"/>
            <a:ext cx="7560743" cy="52629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自身所具廣大功德</a:t>
            </a:r>
            <a:endParaRPr lang="en-US" altLang="zh-TW" sz="1600" b="1" u="sng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六歲的時候已經可以分辨內外道</a:t>
            </a:r>
          </a:p>
          <a:p>
            <a:endParaRPr lang="en-US" altLang="zh-TW" sz="1600" b="1" dirty="0">
              <a:solidFill>
                <a:srgbClr val="0070C0"/>
              </a:solidFill>
              <a:effectLst/>
              <a:latin typeface="Hannotate SC" panose="03000500000000000000" pitchFamily="66" charset="-122"/>
              <a:ea typeface="Hannotate SC" panose="03000500000000000000" pitchFamily="66" charset="-122"/>
            </a:endParaRPr>
          </a:p>
          <a:p>
            <a:r>
              <a:rPr lang="zh-TW" altLang="en-US" sz="40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依師求法堅定無畏</a:t>
            </a:r>
            <a:endParaRPr lang="en-US" altLang="zh-TW" sz="4000" b="1" dirty="0">
              <a:solidFill>
                <a:srgbClr val="0070C0"/>
              </a:solidFill>
              <a:effectLst/>
              <a:latin typeface="Hannotate SC" panose="03000500000000000000" pitchFamily="66" charset="-122"/>
              <a:ea typeface="Hannotate SC" panose="03000500000000000000" pitchFamily="66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十一歲開始到處去請法 </a:t>
            </a:r>
          </a:p>
          <a:p>
            <a:endParaRPr lang="en-US" altLang="zh-TW" sz="1600" b="1" dirty="0">
              <a:solidFill>
                <a:srgbClr val="0070C0"/>
              </a:solidFill>
              <a:effectLst/>
              <a:latin typeface="Hannotate SC" panose="03000500000000000000" pitchFamily="66" charset="-122"/>
              <a:ea typeface="Hannotate SC" panose="03000500000000000000" pitchFamily="66" charset="-122"/>
            </a:endParaRPr>
          </a:p>
          <a:p>
            <a:r>
              <a:rPr lang="zh-TW" altLang="en-US" sz="40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依師結合道次第</a:t>
            </a:r>
            <a:endParaRPr lang="en-US" altLang="zh-TW" sz="4000" b="1" dirty="0">
              <a:solidFill>
                <a:srgbClr val="0070C0"/>
              </a:solidFill>
              <a:effectLst/>
              <a:latin typeface="Hannotate SC" panose="03000500000000000000" pitchFamily="66" charset="-122"/>
              <a:ea typeface="Hannotate SC" panose="03000500000000000000" pitchFamily="66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全心全意的依止善知</a:t>
            </a:r>
          </a:p>
          <a:p>
            <a:r>
              <a:rPr lang="zh-TW" altLang="en-US" sz="1600" b="1" dirty="0"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 </a:t>
            </a:r>
            <a:br>
              <a:rPr lang="en-US" altLang="zh-TW" sz="4000" b="1" dirty="0"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</a:br>
            <a:r>
              <a:rPr lang="zh-TW" altLang="en-US" sz="40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以菩提心為修行中心</a:t>
            </a:r>
            <a:endParaRPr lang="en-US" altLang="zh-TW" sz="4000" b="1" dirty="0">
              <a:solidFill>
                <a:srgbClr val="0070C0"/>
              </a:solidFill>
              <a:effectLst/>
              <a:latin typeface="Hannotate SC" panose="03000500000000000000" pitchFamily="66" charset="-122"/>
              <a:ea typeface="Hannotate SC" panose="03000500000000000000" pitchFamily="66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專修慈悲心跟菩提心</a:t>
            </a:r>
            <a:endParaRPr lang="en-US" altLang="zh-TW" sz="4000" b="1" dirty="0">
              <a:solidFill>
                <a:srgbClr val="0070C0"/>
              </a:solidFill>
              <a:effectLst/>
              <a:latin typeface="Hannotate SC" panose="03000500000000000000" pitchFamily="66" charset="-122"/>
              <a:ea typeface="Hannotate SC" panose="03000500000000000000" pitchFamily="66" charset="-122"/>
            </a:endParaRPr>
          </a:p>
        </p:txBody>
      </p:sp>
      <p:pic>
        <p:nvPicPr>
          <p:cNvPr id="4" name="圖片 3" descr="一張含有 文字, 螢幕擷取畫面, 字型, 數字 的圖片&#10;&#10;自動產生的描述">
            <a:extLst>
              <a:ext uri="{FF2B5EF4-FFF2-40B4-BE49-F238E27FC236}">
                <a16:creationId xmlns:a16="http://schemas.microsoft.com/office/drawing/2014/main" id="{B5EC1AC1-8748-FB0A-F149-85F50C2D7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518" y="797510"/>
            <a:ext cx="7560743" cy="529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71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4">
                <a:lumMod val="67000"/>
                <a:alpha val="72824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F5F86C8-BC62-1C2C-C4F7-838A5E79F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8" y="0"/>
            <a:ext cx="5140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568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439E9CD-EFCB-D84B-B0D4-7FBB3B4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2016</a:t>
            </a:r>
            <a:r>
              <a:rPr lang="zh-TW" altLang="en-US"/>
              <a:t>年</a:t>
            </a:r>
            <a:r>
              <a:rPr lang="en-US" altLang="zh-TW"/>
              <a:t>7</a:t>
            </a:r>
            <a:r>
              <a:rPr lang="zh-TW" altLang="en-US"/>
              <a:t>月 </a:t>
            </a:r>
            <a:r>
              <a:rPr lang="en-US" altLang="zh-TW"/>
              <a:t>R1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9A4D0C8-4D5F-ED4E-9455-B7FDB90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A688-E137-4D6F-B78C-D8D831B42CBB}" type="slidenum">
              <a:rPr lang="zh-TW" altLang="en-US" smtClean="0"/>
              <a:pPr/>
              <a:t>22</a:t>
            </a:fld>
            <a:endParaRPr lang="en-US" altLang="zh-TW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91A28C-1B3F-BF4C-92EB-86EE9538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" y="35607"/>
            <a:ext cx="12189430" cy="685800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14032ED-D7E9-4E42-97D8-6487D7179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03" y="427860"/>
            <a:ext cx="3631952" cy="707886"/>
          </a:xfrm>
          <a:prstGeom prst="rect">
            <a:avLst/>
          </a:prstGeom>
          <a:solidFill>
            <a:srgbClr val="941651"/>
          </a:solidFill>
          <a:ln>
            <a:solidFill>
              <a:srgbClr val="941651"/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kumimoji="0" lang="zh-TW" altLang="en-US" sz="4000" b="1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停一下   想一想</a:t>
            </a:r>
            <a:endParaRPr kumimoji="0" lang="en-US" altLang="zh-TW" sz="4000" b="1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4D6FA04-04B8-4148-A88B-664E988F2635}"/>
              </a:ext>
            </a:extLst>
          </p:cNvPr>
          <p:cNvSpPr txBox="1">
            <a:spLocks/>
          </p:cNvSpPr>
          <p:nvPr/>
        </p:nvSpPr>
        <p:spPr>
          <a:xfrm>
            <a:off x="1132387" y="2308016"/>
            <a:ext cx="6622685" cy="1692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baseline="30000" dirty="0">
                <a:solidFill>
                  <a:srgbClr val="94165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04  </a:t>
            </a:r>
            <a:r>
              <a:rPr lang="zh-TW" altLang="en-US" sz="4000" dirty="0">
                <a:solidFill>
                  <a:srgbClr val="0070C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道之根本親近知識軌理，</a:t>
            </a:r>
            <a:endParaRPr lang="en-US" altLang="zh-TW" sz="4000" dirty="0">
              <a:solidFill>
                <a:srgbClr val="0070C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en-US" altLang="zh-TW" sz="4000" dirty="0">
                <a:solidFill>
                  <a:srgbClr val="0070C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lang="zh-TW" altLang="en-US" sz="4000" dirty="0">
                <a:solidFill>
                  <a:srgbClr val="0070C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我應依循的善知識</a:t>
            </a:r>
            <a:r>
              <a:rPr lang="zh-TW" altLang="en-US" sz="4000" dirty="0">
                <a:solidFill>
                  <a:srgbClr val="0070C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？</a:t>
            </a:r>
            <a:endParaRPr lang="zh-TW" altLang="en-US" sz="4000" dirty="0">
              <a:solidFill>
                <a:srgbClr val="0070C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pic>
        <p:nvPicPr>
          <p:cNvPr id="6" name="圖片 5" descr="一張含有 文字, 字型, 螢幕擷取畫面, 行 的圖片&#10;&#10;自動產生的描述">
            <a:extLst>
              <a:ext uri="{FF2B5EF4-FFF2-40B4-BE49-F238E27FC236}">
                <a16:creationId xmlns:a16="http://schemas.microsoft.com/office/drawing/2014/main" id="{78451914-6061-21D4-8729-659F18B71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36" y="2308016"/>
            <a:ext cx="6658836" cy="178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6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439E9CD-EFCB-D84B-B0D4-7FBB3B4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2016</a:t>
            </a:r>
            <a:r>
              <a:rPr lang="zh-TW" altLang="en-US"/>
              <a:t>年</a:t>
            </a:r>
            <a:r>
              <a:rPr lang="en-US" altLang="zh-TW"/>
              <a:t>7</a:t>
            </a:r>
            <a:r>
              <a:rPr lang="zh-TW" altLang="en-US"/>
              <a:t>月 </a:t>
            </a:r>
            <a:r>
              <a:rPr lang="en-US" altLang="zh-TW"/>
              <a:t>R1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9A4D0C8-4D5F-ED4E-9455-B7FDB90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A688-E137-4D6F-B78C-D8D831B42CBB}" type="slidenum">
              <a:rPr lang="zh-TW" altLang="en-US" smtClean="0"/>
              <a:pPr/>
              <a:t>23</a:t>
            </a:fld>
            <a:endParaRPr lang="en-US" altLang="zh-TW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91A28C-1B3F-BF4C-92EB-86EE9538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430" cy="685800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14032ED-D7E9-4E42-97D8-6487D7179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03" y="399284"/>
            <a:ext cx="3631952" cy="707886"/>
          </a:xfrm>
          <a:prstGeom prst="rect">
            <a:avLst/>
          </a:prstGeom>
          <a:solidFill>
            <a:srgbClr val="941651"/>
          </a:solidFill>
          <a:ln>
            <a:solidFill>
              <a:srgbClr val="941651"/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kumimoji="0" lang="zh-TW" altLang="en-US" sz="4000" b="1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停一下   想一想</a:t>
            </a:r>
            <a:endParaRPr kumimoji="0" lang="en-US" altLang="zh-TW" sz="4000" b="1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4D6FA04-04B8-4148-A88B-664E988F2635}"/>
              </a:ext>
            </a:extLst>
          </p:cNvPr>
          <p:cNvSpPr txBox="1">
            <a:spLocks/>
          </p:cNvSpPr>
          <p:nvPr/>
        </p:nvSpPr>
        <p:spPr>
          <a:xfrm>
            <a:off x="1506902" y="2167976"/>
            <a:ext cx="6165485" cy="1692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4000" b="1" baseline="30000" dirty="0">
                <a:solidFill>
                  <a:srgbClr val="94165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05 </a:t>
            </a:r>
            <a:r>
              <a:rPr lang="zh-TW" altLang="en-US" sz="4000" dirty="0">
                <a:solidFill>
                  <a:srgbClr val="0070C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尊者具足圓滿依師德相</a:t>
            </a:r>
            <a:endParaRPr lang="en-US" altLang="zh-TW" sz="4000" dirty="0">
              <a:solidFill>
                <a:srgbClr val="0070C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/>
            <a:r>
              <a:rPr lang="zh-TW" altLang="en-US" sz="4000" dirty="0">
                <a:solidFill>
                  <a:srgbClr val="0070C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對我的啟示？</a:t>
            </a:r>
          </a:p>
        </p:txBody>
      </p:sp>
      <p:pic>
        <p:nvPicPr>
          <p:cNvPr id="6" name="圖片 5" descr="一張含有 文字, 字型, 螢幕擷取畫面, 設計 的圖片&#10;&#10;自動產生的描述">
            <a:extLst>
              <a:ext uri="{FF2B5EF4-FFF2-40B4-BE49-F238E27FC236}">
                <a16:creationId xmlns:a16="http://schemas.microsoft.com/office/drawing/2014/main" id="{6717B57E-B4A9-68DF-C2DF-EAC9E7319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901" y="2167975"/>
            <a:ext cx="6165485" cy="171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77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D3AF9D5-3648-1443-A606-01560E69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377999"/>
            <a:ext cx="2527300" cy="18415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AD72769-FE92-4A8D-0F63-CB0C127FE8F2}"/>
              </a:ext>
            </a:extLst>
          </p:cNvPr>
          <p:cNvSpPr txBox="1"/>
          <p:nvPr/>
        </p:nvSpPr>
        <p:spPr>
          <a:xfrm>
            <a:off x="9306810" y="6120580"/>
            <a:ext cx="2527300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00:00~06:54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DAE036-6694-0A2A-1B70-73EEF175626C}"/>
              </a:ext>
            </a:extLst>
          </p:cNvPr>
          <p:cNvSpPr/>
          <p:nvPr/>
        </p:nvSpPr>
        <p:spPr>
          <a:xfrm>
            <a:off x="5839519" y="2113255"/>
            <a:ext cx="4988865" cy="263149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spcBef>
                <a:spcPts val="600"/>
              </a:spcBef>
            </a:pPr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spcBef>
                <a:spcPts val="600"/>
              </a:spcBef>
            </a:pPr>
            <a:r>
              <a:rPr lang="en-US" altLang="zh-TW" sz="40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-</a:t>
            </a:r>
            <a:r>
              <a:rPr lang="zh-TW" altLang="en-US" sz="40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全圓道次第的善知識</a:t>
            </a:r>
            <a:br>
              <a:rPr lang="en-US" altLang="zh-TW" sz="40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</a:br>
            <a:r>
              <a:rPr lang="en-US" altLang="zh-TW" sz="40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-</a:t>
            </a:r>
            <a:r>
              <a:rPr lang="zh-TW" altLang="en-US" sz="40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如理依止善知識</a:t>
            </a:r>
            <a:endParaRPr lang="zh-TW" altLang="en-US" sz="4000" b="1" dirty="0">
              <a:solidFill>
                <a:srgbClr val="0070C0"/>
              </a:solidFill>
              <a:effectLst/>
              <a:latin typeface="Hannotate SC" panose="03000500000000000000" pitchFamily="66" charset="-122"/>
              <a:ea typeface="Hannotate SC" panose="03000500000000000000" pitchFamily="66" charset="-122"/>
            </a:endParaRPr>
          </a:p>
        </p:txBody>
      </p:sp>
      <p:pic>
        <p:nvPicPr>
          <p:cNvPr id="7" name="圖片 6" descr="一張含有 字型, 文字, 圖形, 白色 的圖片&#10;&#10;自動產生的描述">
            <a:extLst>
              <a:ext uri="{FF2B5EF4-FFF2-40B4-BE49-F238E27FC236}">
                <a16:creationId xmlns:a16="http://schemas.microsoft.com/office/drawing/2014/main" id="{559BA220-A86B-4929-3B30-F4122FD1F7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359" y="3387079"/>
            <a:ext cx="5156373" cy="141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62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39D4654-E455-6527-BB0F-9ABFC94CC841}"/>
              </a:ext>
            </a:extLst>
          </p:cNvPr>
          <p:cNvSpPr txBox="1"/>
          <p:nvPr/>
        </p:nvSpPr>
        <p:spPr>
          <a:xfrm>
            <a:off x="1071563" y="1852122"/>
            <a:ext cx="10458450" cy="3600986"/>
          </a:xfrm>
          <a:prstGeom prst="rect">
            <a:avLst/>
          </a:prstGeom>
          <a:solidFill>
            <a:srgbClr val="F2F2F2">
              <a:alpha val="92941"/>
            </a:srgbClr>
          </a:solidFill>
        </p:spPr>
        <p:txBody>
          <a:bodyPr wrap="square" rtlCol="0" anchor="ctr">
            <a:spAutoFit/>
          </a:bodyPr>
          <a:lstStyle/>
          <a:p>
            <a:endParaRPr lang="en-US" altLang="zh-TW" sz="1200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道之根本親近知識軌理，我應依循的善知識？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全圓道次第的善知識</a:t>
            </a:r>
            <a:endParaRPr lang="en-US" altLang="zh-TW" sz="36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zh-TW" altLang="en-US" sz="16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尊者具足圓滿依師德相對我的啟示？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完全依師，心如樹棉花</a:t>
            </a:r>
            <a:endParaRPr lang="en-US" altLang="zh-TW" sz="36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尊者成辦印藏廣大事業，關鍵在於如理依止上師</a:t>
            </a:r>
            <a:endParaRPr lang="en-US" altLang="zh-TW" sz="36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zh-TW" altLang="en-US" sz="1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pic>
        <p:nvPicPr>
          <p:cNvPr id="4" name="圖片 3" descr="一張含有 文字, 字型, 螢幕擷取畫面, 行 的圖片&#10;&#10;自動產生的描述">
            <a:extLst>
              <a:ext uri="{FF2B5EF4-FFF2-40B4-BE49-F238E27FC236}">
                <a16:creationId xmlns:a16="http://schemas.microsoft.com/office/drawing/2014/main" id="{F73C6797-C256-B45C-A697-1BB295FA4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62" y="1852122"/>
            <a:ext cx="10461365" cy="360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2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439E9CD-EFCB-D84B-B0D4-7FBB3B4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2016</a:t>
            </a:r>
            <a:r>
              <a:rPr lang="zh-TW" altLang="en-US"/>
              <a:t>年</a:t>
            </a:r>
            <a:r>
              <a:rPr lang="en-US" altLang="zh-TW"/>
              <a:t>7</a:t>
            </a:r>
            <a:r>
              <a:rPr lang="zh-TW" altLang="en-US"/>
              <a:t>月 </a:t>
            </a:r>
            <a:r>
              <a:rPr lang="en-US" altLang="zh-TW"/>
              <a:t>R1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9A4D0C8-4D5F-ED4E-9455-B7FDB90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A688-E137-4D6F-B78C-D8D831B42CBB}" type="slidenum">
              <a:rPr lang="zh-TW" altLang="en-US" smtClean="0"/>
              <a:pPr/>
              <a:t>26</a:t>
            </a:fld>
            <a:endParaRPr lang="en-US" altLang="zh-TW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91A28C-1B3F-BF4C-92EB-86EE9538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338" y="0"/>
            <a:ext cx="12189430" cy="685800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14032ED-D7E9-4E42-97D8-6487D7179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03" y="399284"/>
            <a:ext cx="3631952" cy="707886"/>
          </a:xfrm>
          <a:prstGeom prst="rect">
            <a:avLst/>
          </a:prstGeom>
          <a:solidFill>
            <a:srgbClr val="941651"/>
          </a:solidFill>
          <a:ln>
            <a:solidFill>
              <a:srgbClr val="941651"/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kumimoji="0" lang="zh-TW" altLang="en-US" sz="4000" b="1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停一下   想一想</a:t>
            </a:r>
            <a:endParaRPr kumimoji="0" lang="en-US" altLang="zh-TW" sz="4000" b="1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4D6FA04-04B8-4148-A88B-664E988F2635}"/>
              </a:ext>
            </a:extLst>
          </p:cNvPr>
          <p:cNvSpPr txBox="1">
            <a:spLocks/>
          </p:cNvSpPr>
          <p:nvPr/>
        </p:nvSpPr>
        <p:spPr>
          <a:xfrm>
            <a:off x="595312" y="2290213"/>
            <a:ext cx="7448550" cy="1692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baseline="30000" dirty="0">
                <a:solidFill>
                  <a:srgbClr val="94165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Arial" panose="020B0604020202020204" pitchFamily="34" charset="0"/>
              </a:rPr>
              <a:t>06</a:t>
            </a:r>
            <a:r>
              <a:rPr lang="en-US" altLang="zh-TW" sz="4000" b="1" baseline="30000" dirty="0">
                <a:solidFill>
                  <a:srgbClr val="0070C0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Arial" panose="020B0604020202020204" pitchFamily="34" charset="0"/>
              </a:rPr>
              <a:t> </a:t>
            </a:r>
            <a:r>
              <a:rPr lang="zh-TW" altLang="en-US" sz="4000" dirty="0">
                <a:solidFill>
                  <a:srgbClr val="0070C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尊者弟子種敦巴、大瑜伽師、阿蘭若師如理依師的相狀與影響？</a:t>
            </a:r>
          </a:p>
        </p:txBody>
      </p:sp>
      <p:pic>
        <p:nvPicPr>
          <p:cNvPr id="6" name="圖片 5" descr="一張含有 文字, 字型, 螢幕擷取畫面, 圖形 的圖片&#10;&#10;自動產生的描述">
            <a:extLst>
              <a:ext uri="{FF2B5EF4-FFF2-40B4-BE49-F238E27FC236}">
                <a16:creationId xmlns:a16="http://schemas.microsoft.com/office/drawing/2014/main" id="{32C19272-9643-BA04-B2A1-DAE81F419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2" y="2290212"/>
            <a:ext cx="7448550" cy="173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16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D3AF9D5-3648-1443-A606-01560E69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377999"/>
            <a:ext cx="2527300" cy="18415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AD72769-FE92-4A8D-0F63-CB0C127FE8F2}"/>
              </a:ext>
            </a:extLst>
          </p:cNvPr>
          <p:cNvSpPr txBox="1"/>
          <p:nvPr/>
        </p:nvSpPr>
        <p:spPr>
          <a:xfrm>
            <a:off x="9053739" y="6118348"/>
            <a:ext cx="266122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 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06:54~25:26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DAE036-6694-0A2A-1B70-73EEF175626C}"/>
              </a:ext>
            </a:extLst>
          </p:cNvPr>
          <p:cNvSpPr/>
          <p:nvPr/>
        </p:nvSpPr>
        <p:spPr>
          <a:xfrm>
            <a:off x="6096000" y="1859339"/>
            <a:ext cx="4288353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spcBef>
                <a:spcPts val="600"/>
              </a:spcBef>
            </a:pPr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dirty="0">
              <a:ln/>
              <a:solidFill>
                <a:srgbClr val="94165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600"/>
              </a:spcBef>
            </a:pPr>
            <a:r>
              <a:rPr lang="en-US" altLang="zh-TW" sz="36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- </a:t>
            </a:r>
            <a:r>
              <a:rPr lang="zh-TW" altLang="en-US" sz="36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種敦巴</a:t>
            </a:r>
            <a:r>
              <a:rPr lang="en-US" altLang="zh-TW" sz="36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 </a:t>
            </a:r>
            <a:br>
              <a:rPr lang="en-US" altLang="zh-TW" sz="36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</a:br>
            <a:r>
              <a:rPr lang="en-US" altLang="zh-TW" sz="3600" b="1" dirty="0">
                <a:ln/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 - </a:t>
            </a:r>
            <a:r>
              <a:rPr lang="zh-TW" altLang="en-US" sz="36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大瑜伽師</a:t>
            </a:r>
            <a:r>
              <a:rPr lang="en-US" altLang="zh-TW" sz="36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 </a:t>
            </a:r>
          </a:p>
          <a:p>
            <a:pPr algn="ctr">
              <a:spcBef>
                <a:spcPts val="600"/>
              </a:spcBef>
            </a:pPr>
            <a:r>
              <a:rPr lang="en-US" altLang="zh-TW" sz="3600" b="1" dirty="0"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 - </a:t>
            </a:r>
            <a:r>
              <a:rPr lang="zh-TW" altLang="en-US" sz="3600" b="1" dirty="0">
                <a:solidFill>
                  <a:srgbClr val="0070C0"/>
                </a:solidFill>
                <a:effectLst/>
                <a:latin typeface="Hannotate SC" panose="03000500000000000000" pitchFamily="66" charset="-122"/>
                <a:ea typeface="Hannotate SC" panose="03000500000000000000" pitchFamily="66" charset="-122"/>
              </a:rPr>
              <a:t>阿蘭若師</a:t>
            </a:r>
          </a:p>
        </p:txBody>
      </p:sp>
    </p:spTree>
    <p:extLst>
      <p:ext uri="{BB962C8B-B14F-4D97-AF65-F5344CB8AC3E}">
        <p14:creationId xmlns:p14="http://schemas.microsoft.com/office/powerpoint/2010/main" val="2462072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39D4654-E455-6527-BB0F-9ABFC94CC841}"/>
              </a:ext>
            </a:extLst>
          </p:cNvPr>
          <p:cNvSpPr txBox="1"/>
          <p:nvPr/>
        </p:nvSpPr>
        <p:spPr>
          <a:xfrm>
            <a:off x="1459706" y="1351508"/>
            <a:ext cx="9786937" cy="4154984"/>
          </a:xfrm>
          <a:prstGeom prst="rect">
            <a:avLst/>
          </a:prstGeom>
          <a:solidFill>
            <a:srgbClr val="F2F2F2">
              <a:alpha val="92941"/>
            </a:srgbClr>
          </a:solidFill>
        </p:spPr>
        <p:txBody>
          <a:bodyPr wrap="square" rtlCol="0" anchor="ctr">
            <a:spAutoFit/>
          </a:bodyPr>
          <a:lstStyle/>
          <a:p>
            <a:endParaRPr lang="en-US" altLang="zh-TW" sz="1200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571500" indent="-571500">
              <a:lnSpc>
                <a:spcPct val="150000"/>
              </a:lnSpc>
              <a:buSzPct val="70000"/>
              <a:buFont typeface="Wingdings" pitchFamily="2" charset="2"/>
              <a:buChar char="Ø"/>
            </a:pPr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種敦巴依師功德</a:t>
            </a:r>
          </a:p>
          <a:p>
            <a:pPr marL="571500" indent="-571500">
              <a:lnSpc>
                <a:spcPct val="150000"/>
              </a:lnSpc>
              <a:buSzPct val="70000"/>
              <a:buFont typeface="Wingdings" pitchFamily="2" charset="2"/>
              <a:buChar char="Ø"/>
            </a:pPr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大瑜伽師做大寮修上師相應</a:t>
            </a:r>
          </a:p>
          <a:p>
            <a:pPr marL="571500" indent="-571500">
              <a:lnSpc>
                <a:spcPct val="150000"/>
              </a:lnSpc>
              <a:buSzPct val="70000"/>
              <a:buFont typeface="Wingdings" pitchFamily="2" charset="2"/>
              <a:buChar char="Ø"/>
            </a:pPr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阿蘭若師反省唯求專修</a:t>
            </a:r>
          </a:p>
          <a:p>
            <a:pPr marL="571500" indent="-571500">
              <a:lnSpc>
                <a:spcPct val="150000"/>
              </a:lnSpc>
              <a:buSzPct val="70000"/>
              <a:buFont typeface="Wingdings" pitchFamily="2" charset="2"/>
              <a:buChar char="Ø"/>
            </a:pPr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尊者圓寂教誡弟子，依止敦巴師師相承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zh-TW" altLang="en-US" sz="1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pic>
        <p:nvPicPr>
          <p:cNvPr id="4" name="圖片 3" descr="一張含有 文字, 字型, 螢幕擷取畫面 的圖片&#10;&#10;自動產生的描述">
            <a:extLst>
              <a:ext uri="{FF2B5EF4-FFF2-40B4-BE49-F238E27FC236}">
                <a16:creationId xmlns:a16="http://schemas.microsoft.com/office/drawing/2014/main" id="{900CDC90-3927-FDD1-BC86-0AEAE309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05" y="1351507"/>
            <a:ext cx="9786937" cy="419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48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3329030-3629-33AA-FD16-23AFA9E26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65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F3C14CC-95B6-020B-7C06-03D853EBEF77}"/>
              </a:ext>
            </a:extLst>
          </p:cNvPr>
          <p:cNvSpPr txBox="1"/>
          <p:nvPr/>
        </p:nvSpPr>
        <p:spPr>
          <a:xfrm>
            <a:off x="5672137" y="457200"/>
            <a:ext cx="621506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「你以前承事善知識的可以入道」</a:t>
            </a:r>
            <a:r>
              <a:rPr lang="en-US" altLang="zh-TW" sz="24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(</a:t>
            </a:r>
            <a:r>
              <a:rPr lang="zh-TW" altLang="en-US" sz="24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種敦巴</a:t>
            </a:r>
            <a:r>
              <a:rPr lang="en-US" altLang="zh-TW" sz="24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2400" dirty="0">
              <a:solidFill>
                <a:srgbClr val="0362A8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尊者知其所念，誨曰：「若以身語意三，承事師長，不需另求所修也。」</a:t>
            </a:r>
            <a:r>
              <a:rPr lang="en-US" altLang="zh-TW" sz="24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(</a:t>
            </a:r>
            <a:r>
              <a:rPr lang="zh-TW" altLang="en-US" sz="24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大瑜伽師</a:t>
            </a:r>
            <a:r>
              <a:rPr lang="en-US" altLang="zh-TW" sz="24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2400" dirty="0">
              <a:solidFill>
                <a:srgbClr val="0362A8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rgbClr val="94165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「種敦巴為譯師，瑜伽師阿闍黎為用人，唯我專修，然所證功德，彼二人高上。」</a:t>
            </a:r>
            <a:r>
              <a:rPr lang="en-US" altLang="zh-TW" sz="2400" dirty="0">
                <a:solidFill>
                  <a:srgbClr val="0362A8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(</a:t>
            </a:r>
            <a:r>
              <a:rPr lang="zh-TW" altLang="en-US" sz="2400" dirty="0">
                <a:solidFill>
                  <a:srgbClr val="0362A8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阿蘭若師</a:t>
            </a:r>
            <a:r>
              <a:rPr lang="en-US" altLang="zh-TW" sz="2400" dirty="0">
                <a:solidFill>
                  <a:srgbClr val="0362A8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)</a:t>
            </a:r>
            <a:br>
              <a:rPr lang="en-US" altLang="zh-TW" sz="24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</a:br>
            <a:endParaRPr kumimoji="1" lang="zh-TW" altLang="en-US" sz="2400" dirty="0">
              <a:solidFill>
                <a:srgbClr val="0362A8"/>
              </a:solidFill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619EF97-5AC4-E550-C15D-F0FF26090E39}"/>
              </a:ext>
            </a:extLst>
          </p:cNvPr>
          <p:cNvSpPr txBox="1"/>
          <p:nvPr/>
        </p:nvSpPr>
        <p:spPr>
          <a:xfrm>
            <a:off x="6096000" y="5715000"/>
            <a:ext cx="5686425" cy="830997"/>
          </a:xfrm>
          <a:prstGeom prst="rect">
            <a:avLst/>
          </a:prstGeom>
          <a:solidFill>
            <a:srgbClr val="0362A8"/>
          </a:solidFill>
          <a:ln>
            <a:solidFill>
              <a:srgbClr val="94165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3200" dirty="0">
                <a:solidFill>
                  <a:schemeClr val="bg1">
                    <a:lumMod val="95000"/>
                  </a:schemeClr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修行的心要</a:t>
            </a:r>
            <a:r>
              <a:rPr kumimoji="1" lang="zh-TW" altLang="en-US" sz="3600" dirty="0">
                <a:solidFill>
                  <a:schemeClr val="bg1">
                    <a:lumMod val="95000"/>
                  </a:schemeClr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：</a:t>
            </a:r>
            <a:r>
              <a:rPr kumimoji="1" lang="zh-TW" altLang="en-US" sz="4800" dirty="0">
                <a:solidFill>
                  <a:schemeClr val="bg1">
                    <a:lumMod val="95000"/>
                  </a:schemeClr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如理依止</a:t>
            </a:r>
          </a:p>
        </p:txBody>
      </p:sp>
      <p:pic>
        <p:nvPicPr>
          <p:cNvPr id="5" name="圖片 4" descr="一張含有 文字, 字型, 螢幕擷取畫面, 印刷術 的圖片&#10;&#10;自動產生的描述">
            <a:extLst>
              <a:ext uri="{FF2B5EF4-FFF2-40B4-BE49-F238E27FC236}">
                <a16:creationId xmlns:a16="http://schemas.microsoft.com/office/drawing/2014/main" id="{B56AFE34-2D82-8397-3C89-78ACE5686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88" y="312003"/>
            <a:ext cx="6551612" cy="516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24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439E9CD-EFCB-D84B-B0D4-7FBB3B4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2016</a:t>
            </a:r>
            <a:r>
              <a:rPr lang="zh-TW" altLang="en-US"/>
              <a:t>年</a:t>
            </a:r>
            <a:r>
              <a:rPr lang="en-US" altLang="zh-TW"/>
              <a:t>7</a:t>
            </a:r>
            <a:r>
              <a:rPr lang="zh-TW" altLang="en-US"/>
              <a:t>月 </a:t>
            </a:r>
            <a:r>
              <a:rPr lang="en-US" altLang="zh-TW"/>
              <a:t>R1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9A4D0C8-4D5F-ED4E-9455-B7FDB90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A688-E137-4D6F-B78C-D8D831B42CBB}" type="slidenum">
              <a:rPr lang="zh-TW" altLang="en-US" smtClean="0"/>
              <a:pPr/>
              <a:t>30</a:t>
            </a:fld>
            <a:endParaRPr lang="en-US" altLang="zh-TW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91A28C-1B3F-BF4C-92EB-86EE9538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338" y="0"/>
            <a:ext cx="12189430" cy="685800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14032ED-D7E9-4E42-97D8-6487D7179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03" y="399284"/>
            <a:ext cx="3631952" cy="707886"/>
          </a:xfrm>
          <a:prstGeom prst="rect">
            <a:avLst/>
          </a:prstGeom>
          <a:solidFill>
            <a:srgbClr val="941651"/>
          </a:solidFill>
          <a:ln>
            <a:solidFill>
              <a:srgbClr val="941651"/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kumimoji="0" lang="zh-TW" altLang="en-US" sz="4000" b="1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停一下   想一想</a:t>
            </a:r>
            <a:endParaRPr kumimoji="0" lang="en-US" altLang="zh-TW" sz="4000" b="1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4D6FA04-04B8-4148-A88B-664E988F2635}"/>
              </a:ext>
            </a:extLst>
          </p:cNvPr>
          <p:cNvSpPr txBox="1">
            <a:spLocks/>
          </p:cNvSpPr>
          <p:nvPr/>
        </p:nvSpPr>
        <p:spPr>
          <a:xfrm>
            <a:off x="595312" y="2290213"/>
            <a:ext cx="7291388" cy="1692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baseline="30000" dirty="0">
                <a:solidFill>
                  <a:srgbClr val="94165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Arial" panose="020B0604020202020204" pitchFamily="34" charset="0"/>
              </a:rPr>
              <a:t>07</a:t>
            </a:r>
            <a:r>
              <a:rPr lang="zh-TW" altLang="en-US" sz="4000" b="1" baseline="30000" dirty="0">
                <a:solidFill>
                  <a:srgbClr val="94165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Arial" panose="020B0604020202020204" pitchFamily="34" charset="0"/>
              </a:rPr>
              <a:t> </a:t>
            </a:r>
            <a:r>
              <a:rPr lang="zh-TW" altLang="en-US" sz="40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何謂正法？正法久住的關鍵？ </a:t>
            </a:r>
            <a:endParaRPr lang="en-US" altLang="zh-TW" sz="4000" dirty="0">
              <a:solidFill>
                <a:srgbClr val="0362A8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en-US" sz="4000" dirty="0">
                <a:solidFill>
                  <a:srgbClr val="0362A8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lang="zh-TW" altLang="en-US" sz="40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藏人建立教法的背景因緣？</a:t>
            </a:r>
          </a:p>
        </p:txBody>
      </p:sp>
      <p:pic>
        <p:nvPicPr>
          <p:cNvPr id="6" name="圖片 5" descr="一張含有 文字, 字型, 螢幕擷取畫面, 行 的圖片&#10;&#10;自動產生的描述">
            <a:extLst>
              <a:ext uri="{FF2B5EF4-FFF2-40B4-BE49-F238E27FC236}">
                <a16:creationId xmlns:a16="http://schemas.microsoft.com/office/drawing/2014/main" id="{8425A6E1-3F39-2D62-7C5E-B256011389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04" y="2290213"/>
            <a:ext cx="7300595" cy="17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814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E51DC9-2DA3-BF41-BB3B-87B58764B654}"/>
              </a:ext>
            </a:extLst>
          </p:cNvPr>
          <p:cNvSpPr/>
          <p:nvPr/>
        </p:nvSpPr>
        <p:spPr>
          <a:xfrm>
            <a:off x="6096000" y="2696941"/>
            <a:ext cx="42883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BD3AF9D5-3648-1443-A606-01560E69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377999"/>
            <a:ext cx="2527300" cy="18415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97647952-0DBA-8606-2B52-3543142799E3}"/>
              </a:ext>
            </a:extLst>
          </p:cNvPr>
          <p:cNvSpPr txBox="1"/>
          <p:nvPr/>
        </p:nvSpPr>
        <p:spPr>
          <a:xfrm>
            <a:off x="8725126" y="5760394"/>
            <a:ext cx="266122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  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00:00~08:29</a:t>
            </a:r>
          </a:p>
        </p:txBody>
      </p:sp>
    </p:spTree>
    <p:extLst>
      <p:ext uri="{BB962C8B-B14F-4D97-AF65-F5344CB8AC3E}">
        <p14:creationId xmlns:p14="http://schemas.microsoft.com/office/powerpoint/2010/main" val="3126639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39D4654-E455-6527-BB0F-9ABFC94CC841}"/>
              </a:ext>
            </a:extLst>
          </p:cNvPr>
          <p:cNvSpPr txBox="1"/>
          <p:nvPr/>
        </p:nvSpPr>
        <p:spPr>
          <a:xfrm>
            <a:off x="1202531" y="674400"/>
            <a:ext cx="9786937" cy="5509200"/>
          </a:xfrm>
          <a:prstGeom prst="rect">
            <a:avLst/>
          </a:prstGeom>
          <a:solidFill>
            <a:srgbClr val="F2F2F2">
              <a:alpha val="92941"/>
            </a:srgbClr>
          </a:solidFill>
        </p:spPr>
        <p:txBody>
          <a:bodyPr wrap="square" rtlCol="0" anchor="ctr">
            <a:spAutoFit/>
          </a:bodyPr>
          <a:lstStyle/>
          <a:p>
            <a:endParaRPr lang="en-US" altLang="zh-TW" sz="1200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en-US" sz="4000" dirty="0">
                <a:solidFill>
                  <a:srgbClr val="94165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何謂</a:t>
            </a:r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正法</a:t>
            </a:r>
            <a:endParaRPr lang="en-US" altLang="zh-TW" sz="4000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3200" dirty="0">
                <a:latin typeface="Yuanti SC" panose="02010600040101010101" pitchFamily="2" charset="-122"/>
                <a:ea typeface="Yuanti SC" panose="02010600040101010101" pitchFamily="2" charset="-122"/>
              </a:rPr>
              <a:t>《</a:t>
            </a:r>
            <a:r>
              <a:rPr lang="zh-TW" altLang="en-US" sz="3200" dirty="0">
                <a:latin typeface="Yuanti SC" panose="02010600040101010101" pitchFamily="2" charset="-122"/>
                <a:ea typeface="Yuanti SC" panose="02010600040101010101" pitchFamily="2" charset="-122"/>
              </a:rPr>
              <a:t>俱舍</a:t>
            </a:r>
            <a:r>
              <a:rPr lang="en-US" altLang="zh-TW" sz="3200" dirty="0"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  <a:r>
              <a:rPr lang="zh-TW" altLang="en-US" sz="3200" dirty="0">
                <a:latin typeface="Yuanti SC" panose="02010600040101010101" pitchFamily="2" charset="-122"/>
                <a:ea typeface="Yuanti SC" panose="02010600040101010101" pitchFamily="2" charset="-122"/>
              </a:rPr>
              <a:t>云：「佛正法有二：謂教證為體：有持說行者，此便住世間。」</a:t>
            </a:r>
            <a:endParaRPr lang="en-US" altLang="zh-TW" sz="4000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1600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正法久住的關鍵</a:t>
            </a:r>
            <a:endParaRPr lang="en-US" altLang="zh-TW" sz="4000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Yuanti SC" panose="02010600040101010101" pitchFamily="2" charset="-122"/>
                <a:ea typeface="Yuanti SC" panose="02010600040101010101" pitchFamily="2" charset="-122"/>
              </a:rPr>
              <a:t>「正法有無，依於</a:t>
            </a:r>
            <a:r>
              <a:rPr lang="en-US" altLang="zh-TW" sz="3200" b="1" baseline="30000" dirty="0">
                <a:solidFill>
                  <a:srgbClr val="0362A8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1.</a:t>
            </a:r>
            <a:r>
              <a:rPr lang="zh-TW" altLang="en-US" sz="3200" dirty="0">
                <a:latin typeface="Yuanti SC" panose="02010600040101010101" pitchFamily="2" charset="-122"/>
                <a:ea typeface="Yuanti SC" panose="02010600040101010101" pitchFamily="2" charset="-122"/>
              </a:rPr>
              <a:t>受持</a:t>
            </a:r>
            <a:r>
              <a:rPr lang="en-US" altLang="zh-TW" sz="3200" b="1" baseline="30000" dirty="0">
                <a:solidFill>
                  <a:srgbClr val="0362A8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2.</a:t>
            </a:r>
            <a:r>
              <a:rPr lang="zh-TW" altLang="en-US" sz="3200" dirty="0">
                <a:latin typeface="Yuanti SC" panose="02010600040101010101" pitchFamily="2" charset="-122"/>
                <a:ea typeface="Yuanti SC" panose="02010600040101010101" pitchFamily="2" charset="-122"/>
              </a:rPr>
              <a:t>宏演之行者。」</a:t>
            </a:r>
            <a:endParaRPr lang="en-US" altLang="zh-TW" sz="4000" dirty="0">
              <a:solidFill>
                <a:srgbClr val="94165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endParaRPr lang="en-US" altLang="zh-TW" sz="1600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為求正法，藏人赴印迎請尊者</a:t>
            </a:r>
            <a:endParaRPr lang="en-US" altLang="zh-TW" sz="4000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zh-TW" altLang="en-US" sz="3200" dirty="0">
              <a:solidFill>
                <a:srgbClr val="94165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en-US" sz="4000" dirty="0">
                <a:solidFill>
                  <a:srgbClr val="941651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尊者入藏，造道炬論宏演正法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zh-TW" altLang="en-US" sz="1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pic>
        <p:nvPicPr>
          <p:cNvPr id="4" name="圖片 3" descr="一張含有 文字, 螢幕擷取畫面, 字型, 數字 的圖片&#10;&#10;自動產生的描述">
            <a:extLst>
              <a:ext uri="{FF2B5EF4-FFF2-40B4-BE49-F238E27FC236}">
                <a16:creationId xmlns:a16="http://schemas.microsoft.com/office/drawing/2014/main" id="{47A081C3-4FA3-74D1-FC53-C623130DB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530" y="674399"/>
            <a:ext cx="9786937" cy="559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1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439E9CD-EFCB-D84B-B0D4-7FBB3B4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2016</a:t>
            </a:r>
            <a:r>
              <a:rPr lang="zh-TW" altLang="en-US"/>
              <a:t>年</a:t>
            </a:r>
            <a:r>
              <a:rPr lang="en-US" altLang="zh-TW"/>
              <a:t>7</a:t>
            </a:r>
            <a:r>
              <a:rPr lang="zh-TW" altLang="en-US"/>
              <a:t>月 </a:t>
            </a:r>
            <a:r>
              <a:rPr lang="en-US" altLang="zh-TW"/>
              <a:t>R1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9A4D0C8-4D5F-ED4E-9455-B7FDB90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A688-E137-4D6F-B78C-D8D831B42CBB}" type="slidenum">
              <a:rPr lang="zh-TW" altLang="en-US" smtClean="0"/>
              <a:pPr/>
              <a:t>33</a:t>
            </a:fld>
            <a:endParaRPr lang="en-US" altLang="zh-TW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91A28C-1B3F-BF4C-92EB-86EE9538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338" y="0"/>
            <a:ext cx="12189430" cy="685800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14032ED-D7E9-4E42-97D8-6487D7179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03" y="399284"/>
            <a:ext cx="3631952" cy="707886"/>
          </a:xfrm>
          <a:prstGeom prst="rect">
            <a:avLst/>
          </a:prstGeom>
          <a:solidFill>
            <a:srgbClr val="941651"/>
          </a:solidFill>
          <a:ln>
            <a:solidFill>
              <a:srgbClr val="941651"/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kumimoji="0" lang="zh-TW" altLang="en-US" sz="4000" b="1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停一下   想一想</a:t>
            </a:r>
            <a:endParaRPr kumimoji="0" lang="en-US" altLang="zh-TW" sz="4000" b="1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4D6FA04-04B8-4148-A88B-664E988F2635}"/>
              </a:ext>
            </a:extLst>
          </p:cNvPr>
          <p:cNvSpPr txBox="1">
            <a:spLocks/>
          </p:cNvSpPr>
          <p:nvPr/>
        </p:nvSpPr>
        <p:spPr>
          <a:xfrm>
            <a:off x="438149" y="2447375"/>
            <a:ext cx="7705726" cy="16923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baseline="30000" dirty="0">
                <a:solidFill>
                  <a:srgbClr val="94165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Arial" panose="020B0604020202020204" pitchFamily="34" charset="0"/>
              </a:rPr>
              <a:t>08 </a:t>
            </a:r>
            <a:r>
              <a:rPr lang="zh-TW" altLang="en-US" sz="4000" b="1" baseline="30000" dirty="0">
                <a:solidFill>
                  <a:srgbClr val="94165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Arial" panose="020B0604020202020204" pitchFamily="34" charset="0"/>
              </a:rPr>
              <a:t> </a:t>
            </a:r>
            <a:r>
              <a:rPr lang="zh-TW" altLang="en-US" sz="40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藏人四次迎請尊者建立教法，</a:t>
            </a:r>
            <a:endParaRPr lang="en-US" altLang="zh-TW" sz="4000" dirty="0">
              <a:solidFill>
                <a:srgbClr val="0362A8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en-US" altLang="zh-TW" sz="4000" dirty="0">
                <a:solidFill>
                  <a:srgbClr val="0362A8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zh-TW" altLang="en-US" sz="4000" dirty="0">
                <a:solidFill>
                  <a:srgbClr val="0362A8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過程無比</a:t>
            </a:r>
            <a:r>
              <a:rPr lang="zh-TW" altLang="en-US" sz="4000" dirty="0">
                <a:solidFill>
                  <a:srgbClr val="0362A8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艱辛，為何沒有放棄？</a:t>
            </a:r>
          </a:p>
        </p:txBody>
      </p:sp>
      <p:pic>
        <p:nvPicPr>
          <p:cNvPr id="6" name="圖片 5" descr="一張含有 文字, 字型, 螢幕擷取畫面, 行 的圖片&#10;&#10;自動產生的描述">
            <a:extLst>
              <a:ext uri="{FF2B5EF4-FFF2-40B4-BE49-F238E27FC236}">
                <a16:creationId xmlns:a16="http://schemas.microsoft.com/office/drawing/2014/main" id="{418A60D8-1509-8799-3208-B990D63319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5" y="2433185"/>
            <a:ext cx="7741920" cy="174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226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E51DC9-2DA3-BF41-BB3B-87B58764B654}"/>
              </a:ext>
            </a:extLst>
          </p:cNvPr>
          <p:cNvSpPr/>
          <p:nvPr/>
        </p:nvSpPr>
        <p:spPr>
          <a:xfrm>
            <a:off x="5675600" y="1894883"/>
            <a:ext cx="5625029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en-US" altLang="zh-TW" sz="3200" b="1" dirty="0">
                <a:ln/>
                <a:solidFill>
                  <a:srgbClr val="94165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第一次迎請</a:t>
            </a:r>
            <a:endParaRPr lang="en-US" altLang="zh-TW" sz="3200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智光法王、寶賢及善慧譯師</a:t>
            </a:r>
          </a:p>
          <a:p>
            <a:pPr algn="ctr"/>
            <a:endParaRPr lang="zh-TW" altLang="en-US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5DABE1E-0DD3-99F0-734C-87AC39B090A0}"/>
              </a:ext>
            </a:extLst>
          </p:cNvPr>
          <p:cNvSpPr txBox="1"/>
          <p:nvPr/>
        </p:nvSpPr>
        <p:spPr>
          <a:xfrm>
            <a:off x="8639401" y="5748638"/>
            <a:ext cx="266122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  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08:29~14:08</a:t>
            </a:r>
          </a:p>
        </p:txBody>
      </p:sp>
    </p:spTree>
    <p:extLst>
      <p:ext uri="{BB962C8B-B14F-4D97-AF65-F5344CB8AC3E}">
        <p14:creationId xmlns:p14="http://schemas.microsoft.com/office/powerpoint/2010/main" val="12603510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D7164B0-F1F2-168C-11D4-D14E1FA23153}"/>
              </a:ext>
            </a:extLst>
          </p:cNvPr>
          <p:cNvSpPr/>
          <p:nvPr/>
        </p:nvSpPr>
        <p:spPr>
          <a:xfrm>
            <a:off x="5704175" y="1465835"/>
            <a:ext cx="5625029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en-US" altLang="zh-TW" sz="3200" b="1" dirty="0">
                <a:ln/>
                <a:solidFill>
                  <a:srgbClr val="94165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第</a:t>
            </a:r>
            <a:r>
              <a:rPr lang="zh-TW" altLang="en-US" sz="32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二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次迎請</a:t>
            </a:r>
            <a:endParaRPr lang="en-US" altLang="zh-TW" sz="3200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智光法王、精進師子、尊者</a:t>
            </a:r>
            <a:endParaRPr lang="en-US" altLang="zh-TW" sz="3200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en-US" altLang="zh-TW" sz="3200" b="1" dirty="0">
                <a:ln/>
                <a:solidFill>
                  <a:srgbClr val="94165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第</a:t>
            </a:r>
            <a:r>
              <a:rPr lang="zh-TW" altLang="en-US" sz="32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三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次迎請</a:t>
            </a:r>
            <a:endParaRPr lang="en-US" altLang="zh-TW" sz="3200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智光王等待精進師子</a:t>
            </a:r>
          </a:p>
          <a:p>
            <a:pPr algn="ctr"/>
            <a:endParaRPr lang="zh-TW" altLang="en-US" sz="3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12F5DED-3843-5CF2-E25A-BEEC26D91BD2}"/>
              </a:ext>
            </a:extLst>
          </p:cNvPr>
          <p:cNvSpPr txBox="1"/>
          <p:nvPr/>
        </p:nvSpPr>
        <p:spPr>
          <a:xfrm>
            <a:off x="8667976" y="5529561"/>
            <a:ext cx="266122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1.3  14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:08~18:50</a:t>
            </a:r>
          </a:p>
        </p:txBody>
      </p:sp>
    </p:spTree>
    <p:extLst>
      <p:ext uri="{BB962C8B-B14F-4D97-AF65-F5344CB8AC3E}">
        <p14:creationId xmlns:p14="http://schemas.microsoft.com/office/powerpoint/2010/main" val="30964868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D7164B0-F1F2-168C-11D4-D14E1FA23153}"/>
              </a:ext>
            </a:extLst>
          </p:cNvPr>
          <p:cNvSpPr/>
          <p:nvPr/>
        </p:nvSpPr>
        <p:spPr>
          <a:xfrm>
            <a:off x="5626469" y="1794448"/>
            <a:ext cx="608301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indent="-457200" algn="ctr">
              <a:buFontTx/>
              <a:buChar char="-"/>
            </a:pPr>
            <a:r>
              <a:rPr lang="zh-TW" altLang="en-US" sz="32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第四次迎請</a:t>
            </a:r>
            <a:endParaRPr lang="en-US" altLang="zh-TW" sz="32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32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智光法王、菩提光王、那錯譯師</a:t>
            </a:r>
          </a:p>
          <a:p>
            <a:pPr algn="ctr"/>
            <a:endParaRPr lang="zh-TW" altLang="en-US" sz="3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12F5DED-3843-5CF2-E25A-BEEC26D91BD2}"/>
              </a:ext>
            </a:extLst>
          </p:cNvPr>
          <p:cNvSpPr txBox="1"/>
          <p:nvPr/>
        </p:nvSpPr>
        <p:spPr>
          <a:xfrm>
            <a:off x="8667976" y="5529561"/>
            <a:ext cx="266122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1.3  18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:50~26:18</a:t>
            </a:r>
          </a:p>
        </p:txBody>
      </p:sp>
    </p:spTree>
    <p:extLst>
      <p:ext uri="{BB962C8B-B14F-4D97-AF65-F5344CB8AC3E}">
        <p14:creationId xmlns:p14="http://schemas.microsoft.com/office/powerpoint/2010/main" val="4265703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439E9CD-EFCB-D84B-B0D4-7FBB3B4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2016</a:t>
            </a:r>
            <a:r>
              <a:rPr lang="zh-TW" altLang="en-US"/>
              <a:t>年</a:t>
            </a:r>
            <a:r>
              <a:rPr lang="en-US" altLang="zh-TW"/>
              <a:t>7</a:t>
            </a:r>
            <a:r>
              <a:rPr lang="zh-TW" altLang="en-US"/>
              <a:t>月 </a:t>
            </a:r>
            <a:r>
              <a:rPr lang="en-US" altLang="zh-TW"/>
              <a:t>R1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9A4D0C8-4D5F-ED4E-9455-B7FDB906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A688-E137-4D6F-B78C-D8D831B42CBB}" type="slidenum">
              <a:rPr lang="zh-TW" altLang="en-US" smtClean="0"/>
              <a:pPr/>
              <a:t>37</a:t>
            </a:fld>
            <a:endParaRPr lang="en-US" altLang="zh-TW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91A28C-1B3F-BF4C-92EB-86EE9538A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430" cy="685800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14032ED-D7E9-4E42-97D8-6487D7179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03" y="399284"/>
            <a:ext cx="3631952" cy="707886"/>
          </a:xfrm>
          <a:prstGeom prst="rect">
            <a:avLst/>
          </a:prstGeom>
          <a:solidFill>
            <a:srgbClr val="941651"/>
          </a:solidFill>
          <a:ln>
            <a:solidFill>
              <a:srgbClr val="941651"/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kumimoji="0" lang="zh-TW" altLang="en-US" sz="4000" b="1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停一下   想一想</a:t>
            </a:r>
            <a:endParaRPr kumimoji="0" lang="en-US" altLang="zh-TW" sz="4000" b="1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4D6FA04-04B8-4148-A88B-664E988F2635}"/>
              </a:ext>
            </a:extLst>
          </p:cNvPr>
          <p:cNvSpPr txBox="1">
            <a:spLocks/>
          </p:cNvSpPr>
          <p:nvPr/>
        </p:nvSpPr>
        <p:spPr>
          <a:xfrm>
            <a:off x="337013" y="2405624"/>
            <a:ext cx="7943385" cy="1743043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TW" sz="4000" b="1" baseline="30000" dirty="0">
                <a:solidFill>
                  <a:srgbClr val="94165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09  </a:t>
            </a:r>
            <a:r>
              <a:rPr lang="zh-TW" altLang="en-US" sz="4000" b="1" dirty="0">
                <a:solidFill>
                  <a:srgbClr val="0362A8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藏人建立教法比對師父帶領我們</a:t>
            </a:r>
            <a:endParaRPr lang="en-US" altLang="zh-TW" sz="4000" b="1" dirty="0">
              <a:solidFill>
                <a:srgbClr val="0362A8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zh-TW" sz="4000" b="1" dirty="0">
                <a:solidFill>
                  <a:srgbClr val="0362A8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zh-TW" altLang="en-US" sz="4000" b="1" dirty="0">
                <a:solidFill>
                  <a:srgbClr val="0362A8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建立教法的艱辛及對我的恩德</a:t>
            </a:r>
          </a:p>
        </p:txBody>
      </p:sp>
    </p:spTree>
    <p:extLst>
      <p:ext uri="{BB962C8B-B14F-4D97-AF65-F5344CB8AC3E}">
        <p14:creationId xmlns:p14="http://schemas.microsoft.com/office/powerpoint/2010/main" val="2903948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D7164B0-F1F2-168C-11D4-D14E1FA23153}"/>
              </a:ext>
            </a:extLst>
          </p:cNvPr>
          <p:cNvSpPr/>
          <p:nvPr/>
        </p:nvSpPr>
        <p:spPr>
          <a:xfrm>
            <a:off x="5540557" y="2028616"/>
            <a:ext cx="608301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en-US" altLang="zh-TW" sz="3200" b="1" dirty="0">
                <a:ln/>
                <a:solidFill>
                  <a:srgbClr val="94165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-</a:t>
            </a:r>
            <a:r>
              <a:rPr lang="zh-TW" altLang="en-US" sz="3200" b="1" dirty="0">
                <a:ln/>
                <a:solidFill>
                  <a:srgbClr val="94165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 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建立教法 </a:t>
            </a:r>
            <a:endParaRPr lang="en-US" altLang="zh-TW" sz="3200" dirty="0">
              <a:solidFill>
                <a:srgbClr val="000000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3200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做對眾生最有利的事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endParaRPr lang="zh-TW" altLang="en-US" sz="3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12F5DED-3843-5CF2-E25A-BEEC26D91BD2}"/>
              </a:ext>
            </a:extLst>
          </p:cNvPr>
          <p:cNvSpPr txBox="1"/>
          <p:nvPr/>
        </p:nvSpPr>
        <p:spPr>
          <a:xfrm>
            <a:off x="8667976" y="5529561"/>
            <a:ext cx="266122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  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Helvetica" pitchFamily="2" charset="0"/>
              </a:rPr>
              <a:t>26:18~31:10</a:t>
            </a:r>
          </a:p>
        </p:txBody>
      </p:sp>
    </p:spTree>
    <p:extLst>
      <p:ext uri="{BB962C8B-B14F-4D97-AF65-F5344CB8AC3E}">
        <p14:creationId xmlns:p14="http://schemas.microsoft.com/office/powerpoint/2010/main" val="16703209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EDFC2F6-05FC-3342-99D4-0E0C3290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0" y="956928"/>
            <a:ext cx="4817487" cy="480346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D7164B0-F1F2-168C-11D4-D14E1FA23153}"/>
              </a:ext>
            </a:extLst>
          </p:cNvPr>
          <p:cNvSpPr/>
          <p:nvPr/>
        </p:nvSpPr>
        <p:spPr>
          <a:xfrm>
            <a:off x="5385917" y="2204499"/>
            <a:ext cx="594328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8000" b="1" cap="none" spc="0" dirty="0">
                <a:ln/>
                <a:solidFill>
                  <a:srgbClr val="94165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法師開示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en-US" altLang="zh-TW" sz="3200" b="1" dirty="0">
                <a:ln/>
                <a:latin typeface="Yuanti SC" panose="02010600040101010101" pitchFamily="2" charset="-122"/>
                <a:ea typeface="Yuanti SC" panose="02010600040101010101" pitchFamily="2" charset="-122"/>
              </a:rPr>
              <a:t>-</a:t>
            </a:r>
            <a:r>
              <a:rPr lang="zh-TW" altLang="en-US" sz="3200" b="1" dirty="0">
                <a:ln/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zh-TW" altLang="en-US" sz="3200" b="1" dirty="0">
                <a:ln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在漢地</a:t>
            </a:r>
            <a:r>
              <a:rPr lang="zh-TW" altLang="en-US" sz="32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傳承圓滿教法</a:t>
            </a:r>
            <a:endParaRPr lang="en-US" altLang="zh-TW" sz="8000" b="1" cap="none" spc="0" dirty="0">
              <a:ln/>
              <a:solidFill>
                <a:srgbClr val="94165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endParaRPr lang="zh-TW" altLang="en-US" sz="3200" dirty="0">
              <a:solidFill>
                <a:srgbClr val="000000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12F5DED-3843-5CF2-E25A-BEEC26D91BD2}"/>
              </a:ext>
            </a:extLst>
          </p:cNvPr>
          <p:cNvSpPr txBox="1"/>
          <p:nvPr/>
        </p:nvSpPr>
        <p:spPr>
          <a:xfrm>
            <a:off x="8667976" y="5529561"/>
            <a:ext cx="266122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1.3  31</a:t>
            </a: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:10~34:24</a:t>
            </a:r>
          </a:p>
        </p:txBody>
      </p:sp>
    </p:spTree>
    <p:extLst>
      <p:ext uri="{BB962C8B-B14F-4D97-AF65-F5344CB8AC3E}">
        <p14:creationId xmlns:p14="http://schemas.microsoft.com/office/powerpoint/2010/main" val="913122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274DD7DB-B699-E74A-A537-1F21366515BB}"/>
              </a:ext>
            </a:extLst>
          </p:cNvPr>
          <p:cNvSpPr/>
          <p:nvPr/>
        </p:nvSpPr>
        <p:spPr>
          <a:xfrm>
            <a:off x="3054700" y="4701707"/>
            <a:ext cx="6983604" cy="830997"/>
          </a:xfrm>
          <a:prstGeom prst="rect">
            <a:avLst/>
          </a:prstGeom>
          <a:solidFill>
            <a:srgbClr val="94165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TW" altLang="en-US" sz="4800" b="1" cap="none" spc="0" dirty="0">
                <a:ln/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我們今天一起學了什麼？</a:t>
            </a:r>
            <a:endParaRPr lang="en-US" altLang="zh-TW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3D小人会议图片_3D小人会议素材_3D小人会议模板免费下载-六图网">
            <a:extLst>
              <a:ext uri="{FF2B5EF4-FFF2-40B4-BE49-F238E27FC236}">
                <a16:creationId xmlns:a16="http://schemas.microsoft.com/office/drawing/2014/main" id="{C9430AE9-6A74-AB4D-B847-B17AC856C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775" y="824489"/>
            <a:ext cx="4280597" cy="34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804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">
            <a:extLst>
              <a:ext uri="{FF2B5EF4-FFF2-40B4-BE49-F238E27FC236}">
                <a16:creationId xmlns:a16="http://schemas.microsoft.com/office/drawing/2014/main" id="{956F19E6-239B-9679-4EDB-34B0CE547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163757"/>
              </p:ext>
            </p:extLst>
          </p:nvPr>
        </p:nvGraphicFramePr>
        <p:xfrm>
          <a:off x="520135" y="129480"/>
          <a:ext cx="11151729" cy="6599040"/>
        </p:xfrm>
        <a:graphic>
          <a:graphicData uri="http://schemas.openxmlformats.org/drawingml/2006/table">
            <a:tbl>
              <a:tblPr/>
              <a:tblGrid>
                <a:gridCol w="907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14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2186">
                <a:tc gridSpan="3">
                  <a:txBody>
                    <a:bodyPr/>
                    <a:lstStyle>
                      <a:lvl1pPr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12827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 defTabSz="11239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12827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12827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 defTabSz="11239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</a:pP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  期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12827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 defTabSz="11239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12827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12827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 defTabSz="11239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</a:pP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  題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12827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 defTabSz="11239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12827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12827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 defTabSz="11239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</a:pP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主講者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12827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 defTabSz="11239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12827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12827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 defTabSz="11239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 defTabSz="11239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defTabSz="11239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12827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</a:pP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地點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790">
                <a:tc rowSpan="4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2024</a:t>
                      </a:r>
                      <a:b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March.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03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05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如俊法師大課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如俊法師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310211"/>
                  </a:ext>
                </a:extLst>
              </a:tr>
              <a:tr h="479433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E46C5D">
                            <a:tint val="66000"/>
                            <a:satMod val="160000"/>
                          </a:srgbClr>
                        </a:gs>
                        <a:gs pos="50000">
                          <a:srgbClr val="E46C5D">
                            <a:tint val="44500"/>
                            <a:satMod val="160000"/>
                          </a:srgbClr>
                        </a:gs>
                        <a:gs pos="100000">
                          <a:srgbClr val="E46C5D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03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13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94165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宗旨理念課程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依師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建教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立僧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I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362A8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班長＋護持團隊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27872"/>
                  </a:ext>
                </a:extLst>
              </a:tr>
              <a:tr h="479433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E46C5D">
                            <a:tint val="66000"/>
                            <a:satMod val="160000"/>
                          </a:srgbClr>
                        </a:gs>
                        <a:gs pos="50000">
                          <a:srgbClr val="E46C5D">
                            <a:tint val="44500"/>
                            <a:satMod val="160000"/>
                          </a:srgbClr>
                        </a:gs>
                        <a:gs pos="100000">
                          <a:srgbClr val="E46C5D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03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20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佛堂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+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福智一條街 巡禮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許作吉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+</a:t>
                      </a: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992113"/>
                  </a:ext>
                </a:extLst>
              </a:tr>
              <a:tr h="479433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E46C5D">
                            <a:tint val="66000"/>
                            <a:satMod val="160000"/>
                          </a:srgbClr>
                        </a:gs>
                        <a:gs pos="50000">
                          <a:srgbClr val="E46C5D">
                            <a:tint val="44500"/>
                            <a:satMod val="160000"/>
                          </a:srgbClr>
                        </a:gs>
                        <a:gs pos="100000">
                          <a:srgbClr val="E46C5D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03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26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如俊法師大課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4165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如俊法師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學堂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091601"/>
                  </a:ext>
                </a:extLst>
              </a:tr>
              <a:tr h="374923">
                <a:tc rowSpan="5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2024</a:t>
                      </a:r>
                      <a:b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April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04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03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2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94165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宗旨理念課程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依師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建教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立僧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62A8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II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362A8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班長＋護持團隊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21312"/>
                  </a:ext>
                </a:extLst>
              </a:tr>
              <a:tr h="479433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04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廣論課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8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班長＋護持團隊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800388"/>
                  </a:ext>
                </a:extLst>
              </a:tr>
              <a:tr h="334456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04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17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廣論課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8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班長＋護持團隊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849971"/>
                  </a:ext>
                </a:extLst>
              </a:tr>
              <a:tr h="359079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04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24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廣論課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8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班長＋護持團隊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997863"/>
                  </a:ext>
                </a:extLst>
              </a:tr>
              <a:tr h="479433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04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30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如俊法師大課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4165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如俊法師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學堂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386597"/>
                  </a:ext>
                </a:extLst>
              </a:tr>
              <a:tr h="318031">
                <a:tc rowSpan="5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2024</a:t>
                      </a:r>
                      <a:b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May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05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01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廣論課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8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班長＋護持團隊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630229"/>
                  </a:ext>
                </a:extLst>
              </a:tr>
              <a:tr h="333511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05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08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廣論課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8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班長＋護持團隊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039020"/>
                  </a:ext>
                </a:extLst>
              </a:tr>
              <a:tr h="479433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05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15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廣論課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8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班長＋護持團隊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664325"/>
                  </a:ext>
                </a:extLst>
              </a:tr>
              <a:tr h="479433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05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22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廣論課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8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班長＋護持團隊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學堂</a:t>
                      </a:r>
                      <a:endParaRPr kumimoji="0" lang="zh-TW" altLang="zh-TW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377562"/>
                  </a:ext>
                </a:extLst>
              </a:tr>
              <a:tr h="479433">
                <a:tc vMerge="1">
                  <a:txBody>
                    <a:bodyPr/>
                    <a:lstStyle/>
                    <a:p>
                      <a:pPr marL="0" marR="0" lvl="0" indent="0" algn="ctr" defTabSz="11239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1" marR="25401" marT="25401" marB="25401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F7E79">
                            <a:tint val="66000"/>
                            <a:satMod val="160000"/>
                          </a:srgbClr>
                        </a:gs>
                        <a:gs pos="50000">
                          <a:srgbClr val="FF7E79">
                            <a:tint val="44500"/>
                            <a:satMod val="160000"/>
                          </a:srgbClr>
                        </a:gs>
                        <a:gs pos="100000">
                          <a:srgbClr val="FF7E79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05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kumimoji="0" lang="en-US" altLang="zh-TW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28</a:t>
                      </a: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  <a:defRPr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8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如俊法師大課</a:t>
                      </a:r>
                    </a:p>
                  </a:txBody>
                  <a:tcPr marL="25403" marR="25403" marT="25404" marB="25404" anchor="ctr" horzOverflow="overflow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4165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如俊法師</a:t>
                      </a: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tabLst>
                          <a:tab pos="990600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Tahoma" panose="020B0604030504040204" pitchFamily="34" charset="0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tabLst>
                          <a:tab pos="990600" algn="l"/>
                        </a:tabLst>
                        <a:defRPr kumimoji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90600" algn="l"/>
                        </a:tabLst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6363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學堂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6363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5403" marR="25403" marT="25404" marB="25404" anchor="ctr" horzOverflow="overflow">
                    <a:lnL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636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534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0154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文字, 服裝, 花, 人員 的圖片&#10;&#10;自動產生的描述">
            <a:extLst>
              <a:ext uri="{FF2B5EF4-FFF2-40B4-BE49-F238E27FC236}">
                <a16:creationId xmlns:a16="http://schemas.microsoft.com/office/drawing/2014/main" id="{04D9B93E-8056-79E5-BF3C-C3E3FB741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55034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43F42C-DE57-571A-930A-3E4D49C55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>
            <a:extLst>
              <a:ext uri="{FF2B5EF4-FFF2-40B4-BE49-F238E27FC236}">
                <a16:creationId xmlns:a16="http://schemas.microsoft.com/office/drawing/2014/main" id="{39AAB04D-0535-852A-C8C8-B7A29A8DBA1B}"/>
              </a:ext>
            </a:extLst>
          </p:cNvPr>
          <p:cNvSpPr txBox="1"/>
          <p:nvPr/>
        </p:nvSpPr>
        <p:spPr>
          <a:xfrm>
            <a:off x="4367808" y="5099975"/>
            <a:ext cx="7745694" cy="862031"/>
          </a:xfrm>
          <a:prstGeom prst="rect">
            <a:avLst/>
          </a:prstGeom>
          <a:gradFill flip="none" rotWithShape="1">
            <a:gsLst>
              <a:gs pos="0">
                <a:srgbClr val="FF9300">
                  <a:shade val="30000"/>
                  <a:satMod val="115000"/>
                </a:srgbClr>
              </a:gs>
              <a:gs pos="50000">
                <a:srgbClr val="FF9300">
                  <a:shade val="67500"/>
                  <a:satMod val="115000"/>
                </a:srgbClr>
              </a:gs>
              <a:gs pos="100000">
                <a:srgbClr val="FF93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zh-TW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4/6 (</a:t>
            </a:r>
            <a:r>
              <a:rPr kumimoji="1" lang="zh-TW" alt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六</a:t>
            </a:r>
            <a:r>
              <a:rPr kumimoji="1" lang="en-US" altLang="zh-TW" sz="3600" kern="120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) </a:t>
            </a:r>
            <a:r>
              <a:rPr kumimoji="1" lang="zh-TW" altLang="en-US" sz="3600" kern="120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戶外廣論課 </a:t>
            </a:r>
            <a:r>
              <a:rPr kumimoji="1" lang="en-US" altLang="zh-TW" sz="3600" kern="120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+ </a:t>
            </a:r>
            <a:r>
              <a:rPr kumimoji="1" lang="zh-TW" altLang="en-US" sz="3600" kern="120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微健行 </a:t>
            </a:r>
            <a:r>
              <a:rPr kumimoji="1" lang="en-US" altLang="zh-TW" sz="3600" kern="120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+ </a:t>
            </a:r>
            <a:r>
              <a:rPr kumimoji="1" lang="zh-TW" altLang="en-US" sz="3600" kern="1200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聚餐</a:t>
            </a:r>
          </a:p>
        </p:txBody>
      </p:sp>
      <p:pic>
        <p:nvPicPr>
          <p:cNvPr id="14" name="圖片 13" descr="一張含有 戶外, 樹狀, 植物, 自然保護區 的圖片&#10;&#10;自動產生的描述">
            <a:extLst>
              <a:ext uri="{FF2B5EF4-FFF2-40B4-BE49-F238E27FC236}">
                <a16:creationId xmlns:a16="http://schemas.microsoft.com/office/drawing/2014/main" id="{A8951A22-1165-7B1E-0593-4A440387F7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82" r="3" b="42312"/>
          <a:stretch/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id="21" name="圖片 20" descr="一張含有 天空, 戶外, 樹狀, 紅色 的圖片&#10;&#10;自動產生的描述">
            <a:extLst>
              <a:ext uri="{FF2B5EF4-FFF2-40B4-BE49-F238E27FC236}">
                <a16:creationId xmlns:a16="http://schemas.microsoft.com/office/drawing/2014/main" id="{C60FE959-58FB-E7B3-8A85-1B24EA0034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2" r="1" b="8164"/>
          <a:stretch/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23" name="圖片 22" descr="一張含有 戶外, 雲, 天空, 草 的圖片&#10;&#10;自動產生的描述">
            <a:extLst>
              <a:ext uri="{FF2B5EF4-FFF2-40B4-BE49-F238E27FC236}">
                <a16:creationId xmlns:a16="http://schemas.microsoft.com/office/drawing/2014/main" id="{4C229F90-1B09-94B9-E47A-91C3BA0967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393" b="4024"/>
          <a:stretch/>
        </p:blipFill>
        <p:spPr>
          <a:xfrm>
            <a:off x="8086176" y="321733"/>
            <a:ext cx="3797984" cy="2010552"/>
          </a:xfrm>
          <a:prstGeom prst="rect">
            <a:avLst/>
          </a:prstGeom>
        </p:spPr>
      </p:pic>
      <p:pic>
        <p:nvPicPr>
          <p:cNvPr id="3" name="圖片 2" descr="一張含有 戶外, 天空, 小道, 路徑 的圖片&#10;&#10;自動產生的描述">
            <a:extLst>
              <a:ext uri="{FF2B5EF4-FFF2-40B4-BE49-F238E27FC236}">
                <a16:creationId xmlns:a16="http://schemas.microsoft.com/office/drawing/2014/main" id="{CF60E6D9-584A-6D6B-E845-ED08CC5410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490" r="-2" b="38709"/>
          <a:stretch/>
        </p:blipFill>
        <p:spPr>
          <a:xfrm>
            <a:off x="317634" y="2422097"/>
            <a:ext cx="3794760" cy="2013804"/>
          </a:xfrm>
          <a:prstGeom prst="rect">
            <a:avLst/>
          </a:prstGeom>
        </p:spPr>
      </p:pic>
      <p:pic>
        <p:nvPicPr>
          <p:cNvPr id="10" name="圖片 9" descr="一張含有 戶外, 服裝, 人員, 天空 的圖片&#10;&#10;自動產生的描述">
            <a:extLst>
              <a:ext uri="{FF2B5EF4-FFF2-40B4-BE49-F238E27FC236}">
                <a16:creationId xmlns:a16="http://schemas.microsoft.com/office/drawing/2014/main" id="{940A089B-45ED-9197-D3AF-048F1AC260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9754"/>
          <a:stretch/>
        </p:blipFill>
        <p:spPr>
          <a:xfrm>
            <a:off x="8082952" y="2431705"/>
            <a:ext cx="3797983" cy="2000947"/>
          </a:xfrm>
          <a:prstGeom prst="rect">
            <a:avLst/>
          </a:prstGeom>
        </p:spPr>
      </p:pic>
      <p:pic>
        <p:nvPicPr>
          <p:cNvPr id="6" name="圖片 5" descr="一張含有 文字, 足部穿著, 戶外, 地圖 的圖片&#10;&#10;自動產生的描述">
            <a:extLst>
              <a:ext uri="{FF2B5EF4-FFF2-40B4-BE49-F238E27FC236}">
                <a16:creationId xmlns:a16="http://schemas.microsoft.com/office/drawing/2014/main" id="{F7977958-9A5B-64F4-01A4-BBAB139D492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5671" r="-2" b="34592"/>
          <a:stretch/>
        </p:blipFill>
        <p:spPr>
          <a:xfrm>
            <a:off x="317634" y="4525716"/>
            <a:ext cx="3794760" cy="201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1370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內容版面配置區 5" descr="一張含有 文字, 螢幕擷取畫面, 字型, 數字 的圖片&#10;&#10;自動產生的描述">
            <a:extLst>
              <a:ext uri="{FF2B5EF4-FFF2-40B4-BE49-F238E27FC236}">
                <a16:creationId xmlns:a16="http://schemas.microsoft.com/office/drawing/2014/main" id="{FBA7D836-DD83-3382-669A-7C4220E46F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646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有大片沙地有岩石和沙塵暴, 戈壁沙漠圖片, 沙漠, 戈壁滩背景圖片和桌布免費下載">
            <a:extLst>
              <a:ext uri="{FF2B5EF4-FFF2-40B4-BE49-F238E27FC236}">
                <a16:creationId xmlns:a16="http://schemas.microsoft.com/office/drawing/2014/main" id="{5ADAC62F-44C5-EFCF-BF51-9CDC15CD6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12192000" cy="6832600"/>
          </a:xfrm>
          <a:prstGeom prst="rect">
            <a:avLst/>
          </a:prstGeom>
          <a:solidFill>
            <a:srgbClr val="941651"/>
          </a:solidFill>
        </p:spPr>
      </p:pic>
      <p:sp>
        <p:nvSpPr>
          <p:cNvPr id="4" name="標題 5">
            <a:extLst>
              <a:ext uri="{FF2B5EF4-FFF2-40B4-BE49-F238E27FC236}">
                <a16:creationId xmlns:a16="http://schemas.microsoft.com/office/drawing/2014/main" id="{A826A6E0-7734-CBBE-CBC3-095341940493}"/>
              </a:ext>
            </a:extLst>
          </p:cNvPr>
          <p:cNvSpPr txBox="1">
            <a:spLocks/>
          </p:cNvSpPr>
          <p:nvPr/>
        </p:nvSpPr>
        <p:spPr>
          <a:xfrm>
            <a:off x="838200" y="495285"/>
            <a:ext cx="5439092" cy="659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kumimoji="1" lang="zh-TW" altLang="en-US" dirty="0">
              <a:solidFill>
                <a:srgbClr val="0070C0"/>
              </a:solidFill>
              <a:latin typeface="Baoli SC" panose="02010600040101010101" pitchFamily="2" charset="-122"/>
              <a:ea typeface="Baoli SC" panose="02010600040101010101" pitchFamily="2" charset="-122"/>
            </a:endParaRPr>
          </a:p>
        </p:txBody>
      </p:sp>
      <p:pic>
        <p:nvPicPr>
          <p:cNvPr id="5" name="圖片版面配置區 8">
            <a:extLst>
              <a:ext uri="{FF2B5EF4-FFF2-40B4-BE49-F238E27FC236}">
                <a16:creationId xmlns:a16="http://schemas.microsoft.com/office/drawing/2014/main" id="{C1C1057C-35E1-CAEE-CBC5-0C62F3274B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51" r="12851"/>
          <a:stretch>
            <a:fillRect/>
          </a:stretch>
        </p:blipFill>
        <p:spPr>
          <a:xfrm>
            <a:off x="7226078" y="2806097"/>
            <a:ext cx="4007610" cy="3164445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4F8C40EF-0224-9747-3C25-757045A97537}"/>
              </a:ext>
            </a:extLst>
          </p:cNvPr>
          <p:cNvSpPr txBox="1"/>
          <p:nvPr/>
        </p:nvSpPr>
        <p:spPr>
          <a:xfrm>
            <a:off x="1283666" y="3419583"/>
            <a:ext cx="5360022" cy="1754326"/>
          </a:xfrm>
          <a:prstGeom prst="rect">
            <a:avLst/>
          </a:prstGeom>
          <a:solidFill>
            <a:srgbClr val="94165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5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總供養金額為： </a:t>
            </a:r>
            <a:endParaRPr kumimoji="1" lang="en-US" altLang="zh-TW" sz="5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kumimoji="1" lang="en-US" altLang="zh-TW" sz="5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$ 150,809</a:t>
            </a:r>
            <a:endParaRPr kumimoji="1" lang="zh-TW" altLang="en-US" sz="5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10" name="圖片 9" descr="一張含有 綠色, 字型, 文字, 圖形 的圖片&#10;&#10;自動產生的描述">
            <a:extLst>
              <a:ext uri="{FF2B5EF4-FFF2-40B4-BE49-F238E27FC236}">
                <a16:creationId xmlns:a16="http://schemas.microsoft.com/office/drawing/2014/main" id="{C4F9950D-BE9D-6A0E-B506-0BFCBDC717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6" y="495285"/>
            <a:ext cx="10854268" cy="162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991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矩形 3">
            <a:extLst>
              <a:ext uri="{FF2B5EF4-FFF2-40B4-BE49-F238E27FC236}">
                <a16:creationId xmlns:a16="http://schemas.microsoft.com/office/drawing/2014/main" id="{7C00EDEA-C112-D041-A8F7-219E5ABC9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88" y="188913"/>
            <a:ext cx="11736387" cy="142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6600" b="1" dirty="0">
                <a:solidFill>
                  <a:srgbClr val="C00000"/>
                </a:solidFill>
              </a:rPr>
              <a:t>幸福田</a:t>
            </a:r>
            <a:r>
              <a:rPr lang="zh-TW" altLang="en-US" sz="6600" b="1" dirty="0">
                <a:solidFill>
                  <a:srgbClr val="FFC000"/>
                </a:solidFill>
              </a:rPr>
              <a:t>日日春善行銀行</a:t>
            </a:r>
            <a:r>
              <a:rPr lang="en-US" altLang="zh-TW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3.0</a:t>
            </a:r>
            <a:endParaRPr lang="zh-TW" altLang="en-US" sz="6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1138" name="圖片 1">
            <a:extLst>
              <a:ext uri="{FF2B5EF4-FFF2-40B4-BE49-F238E27FC236}">
                <a16:creationId xmlns:a16="http://schemas.microsoft.com/office/drawing/2014/main" id="{AF132DEE-1874-FB49-9D2F-5D702BF4EA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6963" y="1989138"/>
            <a:ext cx="7650162" cy="45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9" name="TextBox 1">
            <a:extLst>
              <a:ext uri="{FF2B5EF4-FFF2-40B4-BE49-F238E27FC236}">
                <a16:creationId xmlns:a16="http://schemas.microsoft.com/office/drawing/2014/main" id="{B20F94EB-554E-DD46-9158-00F5E0E8A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688" y="5949951"/>
            <a:ext cx="381635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solidFill>
                  <a:srgbClr val="0070C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1899</a:t>
            </a:r>
            <a:r>
              <a:rPr lang="zh-TW" altLang="en-US" sz="2000" b="1">
                <a:solidFill>
                  <a:srgbClr val="0070C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anose="020B0604020202020204" pitchFamily="34" charset="0"/>
              </a:rPr>
              <a:t>幸福田全體學員及護持幹部</a:t>
            </a:r>
            <a:endParaRPr lang="en-US" altLang="zh-TW" sz="2000" b="1">
              <a:solidFill>
                <a:srgbClr val="0070C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91140" name="TextBox 2">
            <a:extLst>
              <a:ext uri="{FF2B5EF4-FFF2-40B4-BE49-F238E27FC236}">
                <a16:creationId xmlns:a16="http://schemas.microsoft.com/office/drawing/2014/main" id="{C85E7616-BCF2-F448-81F0-EDF632327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5949950"/>
            <a:ext cx="2016125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 b="1">
                <a:solidFill>
                  <a:srgbClr val="0070C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201818991017</a:t>
            </a:r>
          </a:p>
        </p:txBody>
      </p:sp>
    </p:spTree>
    <p:extLst>
      <p:ext uri="{BB962C8B-B14F-4D97-AF65-F5344CB8AC3E}">
        <p14:creationId xmlns:p14="http://schemas.microsoft.com/office/powerpoint/2010/main" val="12320105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AutoShape 2" descr="大方廣佛華嚴經》淨行品– 護持妙音佛學院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1378" name="AutoShape 2" descr="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D75B4F5-58A4-4EDD-BDAD-2C98D97DD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177878"/>
            <a:ext cx="1219199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en-US" altLang="zh-TW" sz="66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66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華嚴經</a:t>
            </a:r>
            <a:r>
              <a:rPr lang="en-US" altLang="zh-TW" sz="66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66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淨行品</a:t>
            </a:r>
            <a:endParaRPr lang="en-US" altLang="zh-TW" sz="66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3">
            <a:extLst>
              <a:ext uri="{FF2B5EF4-FFF2-40B4-BE49-F238E27FC236}">
                <a16:creationId xmlns:a16="http://schemas.microsoft.com/office/drawing/2014/main" id="{36181235-97EC-41E4-B0AC-C665FCA93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6" y="1540253"/>
            <a:ext cx="10081122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    有十一願明在家         時願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    有十五願明出家戒     時願</a:t>
            </a:r>
          </a:p>
          <a:p>
            <a:pPr lvl="0" algn="ctr" eaLnBrk="1" hangingPunct="1"/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33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    有    七願就坐禪觀     時願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eaLnBrk="1" hangingPunct="1"/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    有    六願將行披挂     時願</a:t>
            </a:r>
          </a:p>
          <a:p>
            <a:pPr lvl="0" algn="ctr" eaLnBrk="1" hangingPunct="1"/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46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    有    七願澡漱盥洗     時願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eaLnBrk="1" hangingPunct="1"/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  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有五十五願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乞食行道時願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1" hangingPunct="1"/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    有十二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願遊道路 。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1" hangingPunct="1"/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59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 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     有十九願</a:t>
            </a: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所睹事境。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1" hangingPunct="1"/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78</a:t>
            </a:r>
            <a:r>
              <a:rPr lang="zh-TW" altLang="en-US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</a:t>
            </a:r>
            <a:r>
              <a:rPr lang="en-US" altLang="zh-TW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 </a:t>
            </a:r>
            <a:r>
              <a:rPr lang="en-US" altLang="zh-TW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r>
              <a:rPr lang="zh-TW" altLang="en-US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偈 </a:t>
            </a:r>
            <a:r>
              <a:rPr lang="en-US" altLang="zh-TW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有二十四願所遇人物。 </a:t>
            </a:r>
            <a:endParaRPr lang="en-US" altLang="zh-TW" sz="4000" b="1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eaLnBrk="1" hangingPunct="1"/>
            <a:r>
              <a:rPr lang="en-US" altLang="zh-TW" sz="28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pPr lvl="0" algn="ctr" eaLnBrk="1" hangingPunct="1"/>
            <a:r>
              <a:rPr lang="en-US" altLang="zh-TW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endParaRPr lang="en-US" altLang="zh-TW" sz="3600" b="1" dirty="0">
              <a:solidFill>
                <a:srgbClr val="FF99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424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一張含有 樂器, 文字, 資料表, 傢俱 的圖片&#10;&#10;自動產生的描述">
            <a:extLst>
              <a:ext uri="{FF2B5EF4-FFF2-40B4-BE49-F238E27FC236}">
                <a16:creationId xmlns:a16="http://schemas.microsoft.com/office/drawing/2014/main" id="{2D8D863E-19DA-ED33-75E3-25BB87E94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3" y="0"/>
            <a:ext cx="10274156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90331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EC5F36E5-9723-13DC-9EF4-7266DC4E9093}"/>
              </a:ext>
            </a:extLst>
          </p:cNvPr>
          <p:cNvSpPr txBox="1"/>
          <p:nvPr/>
        </p:nvSpPr>
        <p:spPr bwMode="auto">
          <a:xfrm>
            <a:off x="407368" y="260648"/>
            <a:ext cx="11377264" cy="64079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buNone/>
            </a:pPr>
            <a:r>
              <a:rPr kumimoji="1" lang="zh-TW" altLang="en-US" sz="3200" dirty="0"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淨行品第九十六偈</a:t>
            </a:r>
          </a:p>
          <a:p>
            <a:pPr>
              <a:lnSpc>
                <a:spcPct val="114000"/>
              </a:lnSpc>
              <a:buNone/>
            </a:pPr>
            <a:r>
              <a:rPr kumimoji="1" lang="zh-TW" altLang="en-US" sz="3200" dirty="0"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「</a:t>
            </a:r>
            <a:r>
              <a:rPr kumimoji="1" lang="zh-TW" altLang="en-US" sz="3200" b="1" dirty="0"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見論議人，當願眾生，於諸異論，悉能摧伏</a:t>
            </a:r>
            <a:r>
              <a:rPr kumimoji="1" lang="zh-TW" altLang="en-US" sz="3200" dirty="0"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。」</a:t>
            </a:r>
          </a:p>
          <a:p>
            <a:pPr>
              <a:lnSpc>
                <a:spcPct val="114000"/>
              </a:lnSpc>
              <a:buNone/>
            </a:pPr>
            <a:r>
              <a:rPr kumimoji="1" lang="zh-TW" altLang="en-US" sz="3200" b="1" dirty="0">
                <a:solidFill>
                  <a:srgbClr val="846309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宣化上人開示</a:t>
            </a:r>
          </a:p>
          <a:p>
            <a:pPr>
              <a:lnSpc>
                <a:spcPct val="114000"/>
              </a:lnSpc>
              <a:buNone/>
            </a:pPr>
            <a:r>
              <a:rPr kumimoji="1" lang="zh-TW" altLang="en-US" sz="3200" b="1" dirty="0">
                <a:solidFill>
                  <a:srgbClr val="941651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見論議人</a:t>
            </a:r>
            <a:r>
              <a:rPr kumimoji="1" lang="zh-TW" altLang="en-US" sz="3200" dirty="0">
                <a:solidFill>
                  <a:srgbClr val="941651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：</a:t>
            </a:r>
            <a:r>
              <a:rPr kumimoji="1" lang="zh-TW" altLang="en-US" sz="2800" dirty="0">
                <a:solidFill>
                  <a:schemeClr val="accent4">
                    <a:lumMod val="10000"/>
                  </a:schemeClr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在印度有這個論師，論師就是辯才無礙，沒有道理，他也會辯出一個道理。論師也要去學，到那個地方讀外道論議的書，專門和人辯論，也就是所謂「世智辯聰」，世間的智慧，他是很圓滿的，專門論議。所以你說是，他會說個非，他總和你有一種不同的理論，所謂狡辯，能言善辯，這一能言善辯，就把真理遮蓋住了。所以他有異論，有不同的這種辯論。這個時候，</a:t>
            </a:r>
          </a:p>
          <a:p>
            <a:pPr>
              <a:lnSpc>
                <a:spcPct val="114000"/>
              </a:lnSpc>
              <a:buNone/>
            </a:pPr>
            <a:r>
              <a:rPr kumimoji="1" lang="zh-TW" altLang="en-US" sz="2800" dirty="0">
                <a:solidFill>
                  <a:schemeClr val="accent4">
                    <a:lumMod val="10000"/>
                  </a:schemeClr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也要</a:t>
            </a:r>
            <a:r>
              <a:rPr kumimoji="1" lang="zh-TW" altLang="en-US" sz="3200" b="1" dirty="0">
                <a:solidFill>
                  <a:srgbClr val="941651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當願眾生</a:t>
            </a:r>
            <a:r>
              <a:rPr kumimoji="1" lang="zh-TW" altLang="en-US" sz="3200" dirty="0">
                <a:solidFill>
                  <a:schemeClr val="accent4">
                    <a:lumMod val="10000"/>
                  </a:schemeClr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，</a:t>
            </a:r>
            <a:r>
              <a:rPr kumimoji="1" lang="zh-TW" altLang="en-US" sz="3200" b="1" dirty="0">
                <a:solidFill>
                  <a:srgbClr val="941651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於諸異論</a:t>
            </a:r>
            <a:r>
              <a:rPr kumimoji="1" lang="zh-TW" altLang="en-US" sz="3200" dirty="0">
                <a:solidFill>
                  <a:schemeClr val="accent4">
                    <a:lumMod val="10000"/>
                  </a:schemeClr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，</a:t>
            </a:r>
          </a:p>
          <a:p>
            <a:pPr>
              <a:lnSpc>
                <a:spcPct val="114000"/>
              </a:lnSpc>
              <a:buNone/>
            </a:pPr>
            <a:r>
              <a:rPr kumimoji="1" lang="zh-TW" altLang="en-US" sz="3200" b="1" dirty="0">
                <a:solidFill>
                  <a:srgbClr val="941651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悉能摧伏：</a:t>
            </a:r>
            <a:r>
              <a:rPr kumimoji="1" lang="zh-TW" altLang="en-US" sz="2800" dirty="0">
                <a:solidFill>
                  <a:schemeClr val="accent4">
                    <a:lumMod val="10000"/>
                  </a:schemeClr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這種以是為非、將黑作白的論議，都可以把它摧伏了，就是能把他們勝過了。</a:t>
            </a:r>
          </a:p>
        </p:txBody>
      </p:sp>
    </p:spTree>
    <p:extLst>
      <p:ext uri="{BB962C8B-B14F-4D97-AF65-F5344CB8AC3E}">
        <p14:creationId xmlns:p14="http://schemas.microsoft.com/office/powerpoint/2010/main" val="8978943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5FBD854-AF4F-B144-B0F9-22258F257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665" cy="6858000"/>
          </a:xfrm>
          <a:prstGeom prst="rect">
            <a:avLst/>
          </a:prstGeom>
        </p:spPr>
      </p:pic>
      <p:pic>
        <p:nvPicPr>
          <p:cNvPr id="12" name="圖片 13">
            <a:extLst>
              <a:ext uri="{FF2B5EF4-FFF2-40B4-BE49-F238E27FC236}">
                <a16:creationId xmlns:a16="http://schemas.microsoft.com/office/drawing/2014/main" id="{42C8A139-B831-F14B-98AF-A926239EA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38"/>
          <a:stretch>
            <a:fillRect/>
          </a:stretch>
        </p:blipFill>
        <p:spPr bwMode="auto">
          <a:xfrm>
            <a:off x="364539" y="110369"/>
            <a:ext cx="965698" cy="1643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圓角矩形 12">
            <a:extLst>
              <a:ext uri="{FF2B5EF4-FFF2-40B4-BE49-F238E27FC236}">
                <a16:creationId xmlns:a16="http://schemas.microsoft.com/office/drawing/2014/main" id="{D607FF8A-103C-5F42-8BCD-3008265B3375}"/>
              </a:ext>
            </a:extLst>
          </p:cNvPr>
          <p:cNvSpPr/>
          <p:nvPr/>
        </p:nvSpPr>
        <p:spPr>
          <a:xfrm>
            <a:off x="1631505" y="620688"/>
            <a:ext cx="2940496" cy="9604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文字方塊 11">
            <a:extLst>
              <a:ext uri="{FF2B5EF4-FFF2-40B4-BE49-F238E27FC236}">
                <a16:creationId xmlns:a16="http://schemas.microsoft.com/office/drawing/2014/main" id="{9178321A-090C-9D4A-8B03-30A80BFE6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561" y="777742"/>
            <a:ext cx="31759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3600" b="1" dirty="0">
                <a:solidFill>
                  <a:srgbClr val="C00000"/>
                </a:solidFill>
              </a:rPr>
              <a:t>回家功課</a:t>
            </a:r>
            <a:r>
              <a:rPr lang="en-US" altLang="zh-TW" sz="3600" b="1" dirty="0">
                <a:solidFill>
                  <a:srgbClr val="C00000"/>
                </a:solidFill>
              </a:rPr>
              <a:t> </a:t>
            </a:r>
            <a:r>
              <a:rPr lang="en-US" altLang="zh-TW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03.13</a:t>
            </a:r>
            <a:endParaRPr lang="zh-TW" altLang="en-US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字方塊 4">
            <a:extLst>
              <a:ext uri="{FF2B5EF4-FFF2-40B4-BE49-F238E27FC236}">
                <a16:creationId xmlns:a16="http://schemas.microsoft.com/office/drawing/2014/main" id="{87AE15D8-872B-B146-BA21-E746E8F0B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561" y="3245550"/>
            <a:ext cx="8973829" cy="1489639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3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kumimoji="1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kumimoji="1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 algn="ctr">
              <a:buNone/>
            </a:pPr>
            <a:endParaRPr lang="en-US" altLang="zh-TW" sz="1400" dirty="0">
              <a:solidFill>
                <a:srgbClr val="0070C0"/>
              </a:solidFill>
              <a:latin typeface="Hannotate SC" panose="03000500000000000000" pitchFamily="66" charset="-122"/>
              <a:ea typeface="Hannotate SC" panose="03000500000000000000" pitchFamily="66" charset="-122"/>
            </a:endParaRPr>
          </a:p>
          <a:p>
            <a:pPr algn="ctr">
              <a:buNone/>
            </a:pPr>
            <a:r>
              <a:rPr lang="zh-TW" altLang="en-US" sz="4000" dirty="0">
                <a:solidFill>
                  <a:srgbClr val="0070C0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觀看祖師傳 </a:t>
            </a:r>
            <a:r>
              <a:rPr lang="en-US" altLang="zh-TW" sz="4800" b="1" dirty="0">
                <a:solidFill>
                  <a:srgbClr val="941651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《</a:t>
            </a:r>
            <a:r>
              <a:rPr lang="zh-TW" altLang="en-US" sz="4800" b="1" dirty="0">
                <a:solidFill>
                  <a:srgbClr val="941651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阿底峽尊者傳</a:t>
            </a:r>
            <a:r>
              <a:rPr lang="en-US" altLang="zh-TW" sz="4800" b="1" dirty="0">
                <a:solidFill>
                  <a:srgbClr val="941651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》</a:t>
            </a:r>
            <a:r>
              <a:rPr lang="zh-TW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 </a:t>
            </a:r>
            <a:endParaRPr lang="en-US" altLang="zh-TW" sz="4800" dirty="0">
              <a:solidFill>
                <a:schemeClr val="tx1">
                  <a:lumMod val="75000"/>
                  <a:lumOff val="25000"/>
                </a:schemeClr>
              </a:solidFill>
              <a:latin typeface="Hannotate SC" panose="03000500000000000000" pitchFamily="66" charset="-122"/>
              <a:ea typeface="Hannotate SC" panose="03000500000000000000" pitchFamily="66" charset="-122"/>
            </a:endParaRPr>
          </a:p>
          <a:p>
            <a:pPr marL="742950" indent="-742950">
              <a:buClr>
                <a:srgbClr val="941651"/>
              </a:buClr>
              <a:buSzPct val="75000"/>
              <a:buFont typeface="+mj-lt"/>
              <a:buAutoNum type="arabicPeriod" startAt="2"/>
            </a:pPr>
            <a:endParaRPr lang="en-US" altLang="zh-TW" sz="1600" b="1" dirty="0">
              <a:solidFill>
                <a:srgbClr val="941651"/>
              </a:solidFill>
              <a:latin typeface="Hannotate SC" panose="03000500000000000000" pitchFamily="66" charset="-122"/>
              <a:ea typeface="Hannotate SC" panose="03000500000000000000" pitchFamily="66" charset="-122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2952C2D-7144-304E-AB8D-8493B52BFE9A}"/>
              </a:ext>
            </a:extLst>
          </p:cNvPr>
          <p:cNvSpPr txBox="1"/>
          <p:nvPr/>
        </p:nvSpPr>
        <p:spPr bwMode="auto">
          <a:xfrm>
            <a:off x="8930890" y="3582245"/>
            <a:ext cx="2232248" cy="408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buNone/>
            </a:pPr>
            <a:r>
              <a:rPr lang="zh-TW" altLang="en-US" dirty="0">
                <a:solidFill>
                  <a:srgbClr val="941651"/>
                </a:solidFill>
                <a:latin typeface="Hannotate SC" panose="03000500000000000000" pitchFamily="66" charset="-122"/>
                <a:ea typeface="Hannotate SC" panose="03000500000000000000" pitchFamily="66" charset="-122"/>
              </a:rPr>
              <a:t> </a:t>
            </a:r>
          </a:p>
        </p:txBody>
      </p:sp>
      <p:pic>
        <p:nvPicPr>
          <p:cNvPr id="4" name="圖片 3" descr="一張含有 文字, 字型, Rectangle, 筆跡 的圖片&#10;&#10;自動產生的描述">
            <a:extLst>
              <a:ext uri="{FF2B5EF4-FFF2-40B4-BE49-F238E27FC236}">
                <a16:creationId xmlns:a16="http://schemas.microsoft.com/office/drawing/2014/main" id="{936BB1C8-3D68-7CD3-7FE9-BFBAC66EC2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3231262"/>
            <a:ext cx="9009885" cy="158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746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7" name="Picture 2" descr="福智接班人">
            <a:hlinkClick r:id="rId2" action="ppaction://hlinkfile"/>
            <a:extLst>
              <a:ext uri="{FF2B5EF4-FFF2-40B4-BE49-F238E27FC236}">
                <a16:creationId xmlns:a16="http://schemas.microsoft.com/office/drawing/2014/main" id="{C0C6812F-5A9C-8D42-A664-DAAA1A93A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8"/>
          <a:stretch>
            <a:fillRect/>
          </a:stretch>
        </p:blipFill>
        <p:spPr bwMode="auto">
          <a:xfrm>
            <a:off x="0" y="431801"/>
            <a:ext cx="12192000" cy="59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098" name="群組 4">
            <a:extLst>
              <a:ext uri="{FF2B5EF4-FFF2-40B4-BE49-F238E27FC236}">
                <a16:creationId xmlns:a16="http://schemas.microsoft.com/office/drawing/2014/main" id="{75D8C52D-292D-1B42-9CF9-7D4CA034AD7A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57400"/>
            <a:ext cx="42164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55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真如老師恭誦大迴向：〈四句偈迴向文〉、〈宗大師迴向文〉" descr="真如老師恭誦大迴向：〈四句偈迴向文〉、〈宗大師迴向文〉">
            <a:hlinkClick r:id="" action="ppaction://media"/>
            <a:extLst>
              <a:ext uri="{FF2B5EF4-FFF2-40B4-BE49-F238E27FC236}">
                <a16:creationId xmlns:a16="http://schemas.microsoft.com/office/drawing/2014/main" id="{6E2DCA8B-1B05-F948-B58F-6136231288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7408" y="188640"/>
            <a:ext cx="10845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9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 action="ppaction://hlinkfile"/>
            <a:extLst>
              <a:ext uri="{FF2B5EF4-FFF2-40B4-BE49-F238E27FC236}">
                <a16:creationId xmlns:a16="http://schemas.microsoft.com/office/drawing/2014/main" id="{6F980C6E-1826-4F96-9E05-741E74F96D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4" y="86315"/>
            <a:ext cx="11987003" cy="66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0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柏林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柏林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柏林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2_Office 主题​​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柏林</Template>
  <TotalTime>18971</TotalTime>
  <Words>1727</Words>
  <Application>Microsoft Macintosh PowerPoint</Application>
  <PresentationFormat>寬螢幕</PresentationFormat>
  <Paragraphs>269</Paragraphs>
  <Slides>53</Slides>
  <Notes>8</Notes>
  <HiddenSlides>0</HiddenSlides>
  <MMClips>4</MMClips>
  <ScaleCrop>false</ScaleCrop>
  <HeadingPairs>
    <vt:vector size="6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53</vt:i4>
      </vt:variant>
    </vt:vector>
  </HeadingPairs>
  <TitlesOfParts>
    <vt:vector size="70" baseType="lpstr">
      <vt:lpstr>思源黑体 CN Regular</vt:lpstr>
      <vt:lpstr>華康隸書體W7(P)</vt:lpstr>
      <vt:lpstr>微軟正黑體</vt:lpstr>
      <vt:lpstr>微軟正黑體</vt:lpstr>
      <vt:lpstr>Baoli SC</vt:lpstr>
      <vt:lpstr>Hannotate SC</vt:lpstr>
      <vt:lpstr>Microsoft JhengHei UI</vt:lpstr>
      <vt:lpstr>Yuanti SC</vt:lpstr>
      <vt:lpstr>Arial</vt:lpstr>
      <vt:lpstr>Calibri</vt:lpstr>
      <vt:lpstr>Calibri Light</vt:lpstr>
      <vt:lpstr>Helvetica</vt:lpstr>
      <vt:lpstr>Tahoma</vt:lpstr>
      <vt:lpstr>Trebuchet MS</vt:lpstr>
      <vt:lpstr>Wingdings</vt:lpstr>
      <vt:lpstr>柏林</vt:lpstr>
      <vt:lpstr>2_Office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Wu, Susan(淑慎 吳)</dc:creator>
  <cp:lastModifiedBy>Hsieh Lily</cp:lastModifiedBy>
  <cp:revision>603</cp:revision>
  <dcterms:created xsi:type="dcterms:W3CDTF">2020-02-26T09:55:04Z</dcterms:created>
  <dcterms:modified xsi:type="dcterms:W3CDTF">2024-03-12T14:46:08Z</dcterms:modified>
</cp:coreProperties>
</file>